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Share Tech Mono"/>
      <p:regular r:id="rId50"/>
    </p:embeddedFont>
    <p:embeddedFont>
      <p:font typeface="Sofia"/>
      <p:regular r:id="rId51"/>
    </p:embeddedFont>
    <p:embeddedFont>
      <p:font typeface="Fondamento"/>
      <p:regular r:id="rId52"/>
      <p:italic r:id="rId53"/>
    </p:embeddedFont>
    <p:embeddedFont>
      <p:font typeface="Sora"/>
      <p:regular r:id="rId54"/>
      <p:bold r:id="rId55"/>
    </p:embeddedFont>
    <p:embeddedFont>
      <p:font typeface="Oswald"/>
      <p:regular r:id="rId56"/>
      <p:bold r:id="rId57"/>
    </p:embeddedFont>
    <p:embeddedFont>
      <p:font typeface="Kaisei Decol"/>
      <p:regular r:id="rId58"/>
      <p:bold r:id="rId59"/>
    </p:embeddedFont>
    <p:embeddedFont>
      <p:font typeface="Montserrat Underline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Underline-italic.fntdata"/><Relationship Id="rId61" Type="http://schemas.openxmlformats.org/officeDocument/2006/relationships/font" Target="fonts/MontserratUnderline-bold.fntdata"/><Relationship Id="rId20" Type="http://schemas.openxmlformats.org/officeDocument/2006/relationships/slide" Target="slides/slide15.xml"/><Relationship Id="rId63" Type="http://schemas.openxmlformats.org/officeDocument/2006/relationships/font" Target="fonts/MontserratUnderline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ontserratUnderline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fia-regular.fntdata"/><Relationship Id="rId50" Type="http://schemas.openxmlformats.org/officeDocument/2006/relationships/font" Target="fonts/ShareTechMono-regular.fntdata"/><Relationship Id="rId53" Type="http://schemas.openxmlformats.org/officeDocument/2006/relationships/font" Target="fonts/Fondamento-italic.fntdata"/><Relationship Id="rId52" Type="http://schemas.openxmlformats.org/officeDocument/2006/relationships/font" Target="fonts/Fondamento-regular.fntdata"/><Relationship Id="rId11" Type="http://schemas.openxmlformats.org/officeDocument/2006/relationships/slide" Target="slides/slide6.xml"/><Relationship Id="rId55" Type="http://schemas.openxmlformats.org/officeDocument/2006/relationships/font" Target="fonts/Sora-bold.fntdata"/><Relationship Id="rId10" Type="http://schemas.openxmlformats.org/officeDocument/2006/relationships/slide" Target="slides/slide5.xml"/><Relationship Id="rId54" Type="http://schemas.openxmlformats.org/officeDocument/2006/relationships/font" Target="fonts/Sora-regular.fntdata"/><Relationship Id="rId13" Type="http://schemas.openxmlformats.org/officeDocument/2006/relationships/slide" Target="slides/slide8.xml"/><Relationship Id="rId57" Type="http://schemas.openxmlformats.org/officeDocument/2006/relationships/font" Target="fonts/Oswald-bold.fntdata"/><Relationship Id="rId12" Type="http://schemas.openxmlformats.org/officeDocument/2006/relationships/slide" Target="slides/slide7.xml"/><Relationship Id="rId56" Type="http://schemas.openxmlformats.org/officeDocument/2006/relationships/font" Target="fonts/Oswald-regular.fntdata"/><Relationship Id="rId15" Type="http://schemas.openxmlformats.org/officeDocument/2006/relationships/slide" Target="slides/slide10.xml"/><Relationship Id="rId59" Type="http://schemas.openxmlformats.org/officeDocument/2006/relationships/font" Target="fonts/KaiseiDecol-bold.fntdata"/><Relationship Id="rId14" Type="http://schemas.openxmlformats.org/officeDocument/2006/relationships/slide" Target="slides/slide9.xml"/><Relationship Id="rId58" Type="http://schemas.openxmlformats.org/officeDocument/2006/relationships/font" Target="fonts/KaiseiDecol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67ee8ebe0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67ee8ebe0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7255bf956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7255bf956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7255bf956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7255bf956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7255bf956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7255bf956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47255bf956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47255bf956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7255bf956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47255bf956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7255bf956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47255bf956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47255bf956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47255bf956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47255bf956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47255bf956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7255bf956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47255bf956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7255bf956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47255bf956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7255bf956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7255bf956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7255bf956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7255bf956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47255bf956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47255bf956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7255bf956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47255bf956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47255bf956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47255bf956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47255bf956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47255bf956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47255bf956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47255bf956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47255bf956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47255bf956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7255bf956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47255bf956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47255bf956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47255bf956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47255bf956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47255bf956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7255bf956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7255bf956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47255bf956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47255bf956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47255bf956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47255bf956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47255bf956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47255bf956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47255bf956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47255bf956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47255bf956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47255bf956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47255bf956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47255bf956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47255bf956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47255bf956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47255bf956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47255bf956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47255bf956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47255bf956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47255bf956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47255bf956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7255bf956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47255bf956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47255bf956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47255bf956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47255bf956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47255bf956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47255bf956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47255bf956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47255bf956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47255bf956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47255bf956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47255bf956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7255bf956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47255bf956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7255bf956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7255bf956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7255bf956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7255bf956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7255bf956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47255bf956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47255bf956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47255bf956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87BEAE"/>
            </a:gs>
            <a:gs pos="100000">
              <a:srgbClr val="0F7D5D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86475" y="732375"/>
            <a:ext cx="2844050" cy="3100450"/>
            <a:chOff x="486475" y="732375"/>
            <a:chExt cx="2844050" cy="3100450"/>
          </a:xfrm>
        </p:grpSpPr>
        <p:sp>
          <p:nvSpPr>
            <p:cNvPr id="11" name="Google Shape;11;p2"/>
            <p:cNvSpPr/>
            <p:nvPr/>
          </p:nvSpPr>
          <p:spPr>
            <a:xfrm>
              <a:off x="486475" y="732375"/>
              <a:ext cx="2390100" cy="2463900"/>
            </a:xfrm>
            <a:prstGeom prst="flowChartAlternateProcess">
              <a:avLst/>
            </a:prstGeom>
            <a:solidFill>
              <a:srgbClr val="FFD500"/>
            </a:solidFill>
            <a:ln cap="flat" cmpd="sng" w="9525">
              <a:solidFill>
                <a:srgbClr val="FFD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785825" y="2240425"/>
              <a:ext cx="1544700" cy="1592400"/>
            </a:xfrm>
            <a:prstGeom prst="flowChartAlternateProcess">
              <a:avLst/>
            </a:prstGeom>
            <a:solidFill>
              <a:srgbClr val="FFD500"/>
            </a:solidFill>
            <a:ln cap="flat" cmpd="sng" w="9525">
              <a:solidFill>
                <a:srgbClr val="FFD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3064950" y="220725"/>
            <a:ext cx="5621400" cy="2033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Sora"/>
              <a:buNone/>
              <a:defRPr sz="4000">
                <a:solidFill>
                  <a:srgbClr val="C00000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563250" y="3040225"/>
            <a:ext cx="5123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121"/>
              </a:buClr>
              <a:buSzPts val="3200"/>
              <a:buFont typeface="Avenir"/>
              <a:buNone/>
              <a:defRPr sz="3200">
                <a:solidFill>
                  <a:srgbClr val="4E412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3799650" y="4693825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B54561"/>
                </a:solidFill>
                <a:latin typeface="Montserrat Underline"/>
                <a:ea typeface="Montserrat Underline"/>
                <a:cs typeface="Montserrat Underline"/>
                <a:sym typeface="Montserrat Underline"/>
              </a:rPr>
              <a:t>Rahul Bhadani</a:t>
            </a:r>
            <a:endParaRPr b="1" i="1" sz="1300">
              <a:solidFill>
                <a:srgbClr val="B54561"/>
              </a:solidFill>
              <a:latin typeface="Montserrat Underline"/>
              <a:ea typeface="Montserrat Underline"/>
              <a:cs typeface="Montserrat Underline"/>
              <a:sym typeface="Montserrat Underline"/>
            </a:endParaRPr>
          </a:p>
        </p:txBody>
      </p:sp>
      <p:pic>
        <p:nvPicPr>
          <p:cNvPr descr="File:UAHuntsville logo.png - Wikipedia"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800" y="1886302"/>
            <a:ext cx="1961237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/>
          <p:nvPr>
            <p:ph hasCustomPrompt="1" type="title"/>
          </p:nvPr>
        </p:nvSpPr>
        <p:spPr>
          <a:xfrm>
            <a:off x="6725" y="0"/>
            <a:ext cx="9144000" cy="30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algn="ctr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grpSp>
        <p:nvGrpSpPr>
          <p:cNvPr id="109" name="Google Shape;109;p11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10" name="Google Shape;110;p11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11" name="Google Shape;111;p11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12" name="Google Shape;112;p11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13" name="Google Shape;113;p11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14" name="Google Shape;114;p11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2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117" name="Google Shape;117;p12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118" name="Google Shape;118;p12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120" name="Google Shape;120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2" name="Google Shape;122;p12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23" name="Google Shape;123;p12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24" name="Google Shape;124;p12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26" name="Google Shape;126;p12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27" name="Google Shape;127;p12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3"/>
          <p:cNvSpPr txBox="1"/>
          <p:nvPr/>
        </p:nvSpPr>
        <p:spPr>
          <a:xfrm>
            <a:off x="3799650" y="4693825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/>
        </p:nvSpPr>
        <p:spPr>
          <a:xfrm>
            <a:off x="4605900" y="1117650"/>
            <a:ext cx="4226400" cy="393600"/>
          </a:xfrm>
          <a:prstGeom prst="rect">
            <a:avLst/>
          </a:prstGeom>
          <a:solidFill>
            <a:srgbClr val="A8C8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ARM Assembly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306400" y="1110050"/>
            <a:ext cx="4226400" cy="393600"/>
          </a:xfrm>
          <a:prstGeom prst="rect">
            <a:avLst/>
          </a:prstGeom>
          <a:solidFill>
            <a:srgbClr val="C8D9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High-level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" name="Google Shape;13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311700" y="1566175"/>
            <a:ext cx="4226400" cy="3002700"/>
          </a:xfrm>
          <a:prstGeom prst="rect">
            <a:avLst/>
          </a:prstGeom>
          <a:solidFill>
            <a:srgbClr val="FFEBEB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2" type="body"/>
          </p:nvPr>
        </p:nvSpPr>
        <p:spPr>
          <a:xfrm>
            <a:off x="4605900" y="1566300"/>
            <a:ext cx="4226400" cy="300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4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M Assembly Code">
  <p:cSld name="TITLE_AND_TWO_COLUMNS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/>
        </p:nvSpPr>
        <p:spPr>
          <a:xfrm>
            <a:off x="311825" y="1117650"/>
            <a:ext cx="8520600" cy="393600"/>
          </a:xfrm>
          <a:prstGeom prst="rect">
            <a:avLst/>
          </a:prstGeom>
          <a:solidFill>
            <a:srgbClr val="A8C8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ARM Assembly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2" name="Google Shape;14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Share Tech Mono"/>
              <a:buChar char="●"/>
              <a:defRPr sz="1800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●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●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/>
        </p:txBody>
      </p:sp>
      <p:sp>
        <p:nvSpPr>
          <p:cNvPr id="144" name="Google Shape;14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15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 Code">
  <p:cSld name="TITLE_AND_TWO_COLUMNS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/>
        </p:nvSpPr>
        <p:spPr>
          <a:xfrm>
            <a:off x="311825" y="1117650"/>
            <a:ext cx="8520600" cy="393600"/>
          </a:xfrm>
          <a:prstGeom prst="rect">
            <a:avLst/>
          </a:prstGeom>
          <a:solidFill>
            <a:srgbClr val="C8D9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C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" name="Google Shape;14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  <a:solidFill>
            <a:srgbClr val="FFEBEB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50" name="Google Shape;15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1540475" y="2227050"/>
            <a:ext cx="729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561545" y="2001676"/>
            <a:ext cx="978922" cy="1067175"/>
            <a:chOff x="486475" y="732375"/>
            <a:chExt cx="2844050" cy="3100450"/>
          </a:xfrm>
        </p:grpSpPr>
        <p:sp>
          <p:nvSpPr>
            <p:cNvPr id="22" name="Google Shape;22;p3"/>
            <p:cNvSpPr/>
            <p:nvPr/>
          </p:nvSpPr>
          <p:spPr>
            <a:xfrm>
              <a:off x="486475" y="732375"/>
              <a:ext cx="2390100" cy="2463900"/>
            </a:xfrm>
            <a:prstGeom prst="flowChartAlternateProcess">
              <a:avLst/>
            </a:prstGeom>
            <a:solidFill>
              <a:srgbClr val="34863E"/>
            </a:solidFill>
            <a:ln cap="flat" cmpd="sng" w="9525">
              <a:solidFill>
                <a:srgbClr val="3486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785825" y="2240425"/>
              <a:ext cx="1544700" cy="1592400"/>
            </a:xfrm>
            <a:prstGeom prst="flowChartAlternateProcess">
              <a:avLst/>
            </a:prstGeom>
            <a:solidFill>
              <a:srgbClr val="34863E"/>
            </a:solidFill>
            <a:ln cap="flat" cmpd="sng" w="9525">
              <a:solidFill>
                <a:srgbClr val="3486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4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29" name="Google Shape;29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34" name="Google Shape;34;p4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35" name="Google Shape;35;p4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37" name="Google Shape;37;p4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38" name="Google Shape;38;p4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5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41" name="Google Shape;41;p5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42" name="Google Shape;42;p5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44" name="Google Shape;44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51" name="Google Shape;51;p5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53" name="Google Shape;53;p5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54" name="Google Shape;54;p5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6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57" name="Google Shape;57;p6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58" name="Google Shape;58;p6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59" name="Google Shape;59;p6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60" name="Google Shape;6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" name="Google Shape;61;p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64" name="Google Shape;64;p6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65" name="Google Shape;65;p6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66" name="Google Shape;66;p6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67" name="Google Shape;67;p6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68" name="Google Shape;68;p6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71" name="Google Shape;71;p7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72" name="Google Shape;72;p7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74" name="Google Shape;7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7"/>
          <p:cNvSpPr txBox="1"/>
          <p:nvPr>
            <p:ph type="title"/>
          </p:nvPr>
        </p:nvSpPr>
        <p:spPr>
          <a:xfrm>
            <a:off x="235500" y="22200"/>
            <a:ext cx="4573200" cy="75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7"/>
          <p:cNvSpPr txBox="1"/>
          <p:nvPr>
            <p:ph idx="1" type="body"/>
          </p:nvPr>
        </p:nvSpPr>
        <p:spPr>
          <a:xfrm>
            <a:off x="235500" y="856200"/>
            <a:ext cx="4573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79" name="Google Shape;79;p7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80" name="Google Shape;80;p7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81" name="Google Shape;81;p7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82" name="Google Shape;82;p7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83" name="Google Shape;83;p7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 txBox="1"/>
          <p:nvPr>
            <p:ph type="title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305875" y="371192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0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93" name="Google Shape;93;p10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94" name="Google Shape;94;p10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95" name="Google Shape;95;p10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96" name="Google Shape;9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0"/>
          <p:cNvSpPr txBox="1"/>
          <p:nvPr>
            <p:ph idx="1" type="body"/>
          </p:nvPr>
        </p:nvSpPr>
        <p:spPr>
          <a:xfrm>
            <a:off x="3317700" y="101525"/>
            <a:ext cx="5650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D5D"/>
              </a:buClr>
              <a:buSzPts val="2100"/>
              <a:buFont typeface="Sofia"/>
              <a:buNone/>
              <a:defRPr>
                <a:solidFill>
                  <a:srgbClr val="0F7D5D"/>
                </a:solidFill>
                <a:latin typeface="Sofia"/>
                <a:ea typeface="Sofia"/>
                <a:cs typeface="Sofia"/>
                <a:sym typeface="Sofia"/>
              </a:defRPr>
            </a:lvl1pPr>
          </a:lstStyle>
          <a:p/>
        </p:txBody>
      </p:sp>
      <p:sp>
        <p:nvSpPr>
          <p:cNvPr id="98" name="Google Shape;98;p1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00" name="Google Shape;100;p10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01" name="Google Shape;101;p10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02" name="Google Shape;102;p10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03" name="Google Shape;103;p10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04" name="Google Shape;104;p10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  <p:cxnSp>
        <p:nvCxnSpPr>
          <p:cNvPr id="105" name="Google Shape;105;p10"/>
          <p:cNvCxnSpPr/>
          <p:nvPr/>
        </p:nvCxnSpPr>
        <p:spPr>
          <a:xfrm>
            <a:off x="291225" y="611200"/>
            <a:ext cx="8617500" cy="0"/>
          </a:xfrm>
          <a:prstGeom prst="straightConnector1">
            <a:avLst/>
          </a:prstGeom>
          <a:noFill/>
          <a:ln cap="flat" cmpd="sng" w="9525">
            <a:solidFill>
              <a:srgbClr val="0F7D5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87BEAE"/>
              </a:gs>
              <a:gs pos="100000">
                <a:srgbClr val="0F7D5D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7D5D"/>
              </a:buClr>
              <a:buSzPts val="2800"/>
              <a:buFont typeface="Sofia"/>
              <a:buNone/>
              <a:defRPr sz="2800">
                <a:solidFill>
                  <a:srgbClr val="0F7D5D"/>
                </a:solidFill>
                <a:latin typeface="Sofia"/>
                <a:ea typeface="Sofia"/>
                <a:cs typeface="Sofia"/>
                <a:sym typeface="Sof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2100"/>
              <a:buFont typeface="Kaisei Decol"/>
              <a:buChar char="●"/>
              <a:defRPr sz="21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1pPr>
            <a:lvl2pPr indent="-33655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2pPr>
            <a:lvl3pPr indent="-33655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3pPr>
            <a:lvl4pPr indent="-33655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●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4pPr>
            <a:lvl5pPr indent="-33655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5pPr>
            <a:lvl6pPr indent="-33655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6pPr>
            <a:lvl7pPr indent="-33655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●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7pPr>
            <a:lvl8pPr indent="-33655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8pPr>
            <a:lvl9pPr indent="-33655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rahul.bhadani@uah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spec.org/cpu2000/CINT2000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ctrTitle"/>
          </p:nvPr>
        </p:nvSpPr>
        <p:spPr>
          <a:xfrm>
            <a:off x="3064950" y="220725"/>
            <a:ext cx="5621400" cy="20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CPE 221: Computer Organization</a:t>
            </a:r>
            <a:endParaRPr/>
          </a:p>
        </p:txBody>
      </p:sp>
      <p:sp>
        <p:nvSpPr>
          <p:cNvPr id="157" name="Google Shape;157;p17"/>
          <p:cNvSpPr txBox="1"/>
          <p:nvPr>
            <p:ph idx="1" type="subTitle"/>
          </p:nvPr>
        </p:nvSpPr>
        <p:spPr>
          <a:xfrm>
            <a:off x="3329525" y="3040225"/>
            <a:ext cx="5814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fia"/>
                <a:ea typeface="Sofia"/>
                <a:cs typeface="Sofia"/>
                <a:sym typeface="Sofia"/>
              </a:rPr>
              <a:t>15 Multicycle ARM Processor</a:t>
            </a:r>
            <a:endParaRPr>
              <a:latin typeface="Sofia"/>
              <a:ea typeface="Sofia"/>
              <a:cs typeface="Sofia"/>
              <a:sym typeface="Sof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Fondamento"/>
                <a:ea typeface="Fondamento"/>
                <a:cs typeface="Fondamento"/>
                <a:sym typeface="Fondamen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rahul.bhadani@uah.edu</a:t>
            </a:r>
            <a:endParaRPr>
              <a:latin typeface="Sofia"/>
              <a:ea typeface="Sofia"/>
              <a:cs typeface="Sofia"/>
              <a:sym typeface="Sof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Datapath: LDR Write Register​</a:t>
            </a:r>
            <a:endParaRPr/>
          </a:p>
        </p:txBody>
      </p:sp>
      <p:sp>
        <p:nvSpPr>
          <p:cNvPr id="223" name="Google Shape;22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0070C0"/>
                </a:solidFill>
              </a:rPr>
              <a:t>STEP 5:</a:t>
            </a:r>
            <a:r>
              <a:rPr lang="en">
                <a:solidFill>
                  <a:srgbClr val="0070C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Write data back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to register file​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LDR Rd, [Rn, imm12]​</a:t>
            </a:r>
            <a:endParaRPr/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575" y="1087476"/>
            <a:ext cx="5573426" cy="10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01025"/>
            <a:ext cx="8555973" cy="27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Datapath: Increment PC​</a:t>
            </a:r>
            <a:endParaRPr/>
          </a:p>
        </p:txBody>
      </p:sp>
      <p:sp>
        <p:nvSpPr>
          <p:cNvPr id="231" name="Google Shape;23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200">
                <a:solidFill>
                  <a:srgbClr val="0070C0"/>
                </a:solidFill>
              </a:rPr>
              <a:t>STEP 6:</a:t>
            </a:r>
            <a:r>
              <a:rPr lang="en" sz="3200">
                <a:solidFill>
                  <a:srgbClr val="0070C0"/>
                </a:solidFill>
              </a:rPr>
              <a:t> </a:t>
            </a:r>
            <a:r>
              <a:rPr lang="en" sz="3200">
                <a:solidFill>
                  <a:schemeClr val="dk1"/>
                </a:solidFill>
              </a:rPr>
              <a:t>Increment PC​</a:t>
            </a:r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3693"/>
            <a:ext cx="9144000" cy="3259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Datapath: Access to PC​</a:t>
            </a:r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PC can be read/written by instruction​</a:t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3693"/>
            <a:ext cx="9144000" cy="3259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Datapath: Access to PC​</a:t>
            </a:r>
            <a:endParaRPr/>
          </a:p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 can be read/written by instruction​</a:t>
            </a:r>
            <a:endParaRPr/>
          </a:p>
          <a:p>
            <a:pPr indent="-361950" lvl="0" marL="990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">
                <a:solidFill>
                  <a:srgbClr val="0070C0"/>
                </a:solidFill>
              </a:rPr>
              <a:t>Read:</a:t>
            </a:r>
            <a:r>
              <a:rPr lang="en">
                <a:solidFill>
                  <a:srgbClr val="0070C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R15 (PC+8) available in Register File​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75" y="2223176"/>
            <a:ext cx="8021799" cy="285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Datapath: Read to PC (R15)​</a:t>
            </a:r>
            <a:endParaRPr/>
          </a:p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70C0"/>
                </a:solidFill>
              </a:rPr>
              <a:t>Example: </a:t>
            </a:r>
            <a:r>
              <a:rPr lang="en" sz="1700">
                <a:solidFill>
                  <a:schemeClr val="dk1"/>
                </a:solidFill>
              </a:rPr>
              <a:t>ADD R1, </a:t>
            </a:r>
            <a:r>
              <a:rPr b="1" lang="en" sz="1700">
                <a:solidFill>
                  <a:schemeClr val="dk1"/>
                </a:solidFill>
              </a:rPr>
              <a:t>R15</a:t>
            </a:r>
            <a:r>
              <a:rPr lang="en" sz="1700">
                <a:solidFill>
                  <a:schemeClr val="dk1"/>
                </a:solidFill>
              </a:rPr>
              <a:t>, R2​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R15 needs to be read as PC+8 from Register File (RF) in 2nd step​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n" sz="1700">
                <a:solidFill>
                  <a:schemeClr val="dk1"/>
                </a:solidFill>
              </a:rPr>
              <a:t>So (also in 2nd step) PC + 8 is produced by ALU and routed to R15 input of RF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525" y="2440801"/>
            <a:ext cx="7581249" cy="2702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0"/>
          <p:cNvCxnSpPr/>
          <p:nvPr/>
        </p:nvCxnSpPr>
        <p:spPr>
          <a:xfrm>
            <a:off x="3990700" y="4275225"/>
            <a:ext cx="396600" cy="4902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Datapath: Access to PC​</a:t>
            </a:r>
            <a:endParaRPr/>
          </a:p>
        </p:txBody>
      </p:sp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PC can be read/written by instruction​</a:t>
            </a:r>
            <a:endParaRPr sz="1800">
              <a:solidFill>
                <a:schemeClr val="dk1"/>
              </a:solidFill>
            </a:endParaRPr>
          </a:p>
          <a:p>
            <a:pPr indent="-342900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chemeClr val="dk1"/>
                </a:solidFill>
              </a:rPr>
              <a:t>Read:</a:t>
            </a:r>
            <a:r>
              <a:rPr lang="en" sz="1800">
                <a:solidFill>
                  <a:schemeClr val="dk1"/>
                </a:solidFill>
              </a:rPr>
              <a:t> R15 (PC+8) available in Register File​</a:t>
            </a:r>
            <a:endParaRPr sz="1800">
              <a:solidFill>
                <a:schemeClr val="dk1"/>
              </a:solidFill>
            </a:endParaRPr>
          </a:p>
          <a:p>
            <a:pPr indent="-342900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" sz="1800">
                <a:solidFill>
                  <a:srgbClr val="0070C0"/>
                </a:solidFill>
              </a:rPr>
              <a:t>Write:</a:t>
            </a:r>
            <a:r>
              <a:rPr lang="en" sz="1800">
                <a:solidFill>
                  <a:srgbClr val="0070C0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</a:rPr>
              <a:t>Be able to write result of instruction to PC​</a:t>
            </a:r>
            <a:endParaRPr sz="1800"/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75" y="2277825"/>
            <a:ext cx="7405026" cy="26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Datapath: Write to PC (R15)​</a:t>
            </a:r>
            <a:endParaRPr/>
          </a:p>
        </p:txBody>
      </p:sp>
      <p:sp>
        <p:nvSpPr>
          <p:cNvPr id="267" name="Google Shape;26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70C0"/>
                </a:solidFill>
              </a:rPr>
              <a:t>Example:  </a:t>
            </a:r>
            <a:r>
              <a:rPr lang="en" sz="1800">
                <a:solidFill>
                  <a:schemeClr val="dk1"/>
                </a:solidFill>
              </a:rPr>
              <a:t>SUB </a:t>
            </a:r>
            <a:r>
              <a:rPr b="1" lang="en" sz="1800">
                <a:solidFill>
                  <a:schemeClr val="dk1"/>
                </a:solidFill>
              </a:rPr>
              <a:t>R15</a:t>
            </a:r>
            <a:r>
              <a:rPr lang="en" sz="1800">
                <a:solidFill>
                  <a:schemeClr val="dk1"/>
                </a:solidFill>
              </a:rPr>
              <a:t>, R8, R3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Result of instruction needs to be written to the PC register​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ALUResult already routed to the PC register, just assert PCWrite​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​</a:t>
            </a:r>
            <a:endParaRPr sz="1800"/>
          </a:p>
        </p:txBody>
      </p:sp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525" y="2544098"/>
            <a:ext cx="7597773" cy="259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32"/>
          <p:cNvCxnSpPr/>
          <p:nvPr/>
        </p:nvCxnSpPr>
        <p:spPr>
          <a:xfrm flipH="1">
            <a:off x="1589650" y="2349625"/>
            <a:ext cx="462600" cy="2754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Datapath: STR​</a:t>
            </a:r>
            <a:endParaRPr/>
          </a:p>
        </p:txBody>
      </p:sp>
      <p:sp>
        <p:nvSpPr>
          <p:cNvPr id="275" name="Google Shape;27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Write data in Rn to memory​</a:t>
            </a:r>
            <a:endParaRPr/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5111"/>
            <a:ext cx="9143999" cy="3128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Datapath: Data-processing​</a:t>
            </a:r>
            <a:endParaRPr/>
          </a:p>
        </p:txBody>
      </p:sp>
      <p:sp>
        <p:nvSpPr>
          <p:cNvPr id="282" name="Google Shape;28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With immediate addressing (i.e., an immediate </a:t>
            </a:r>
            <a:r>
              <a:rPr i="1" lang="en" sz="1800">
                <a:solidFill>
                  <a:schemeClr val="dk1"/>
                </a:solidFill>
              </a:rPr>
              <a:t>Src2</a:t>
            </a:r>
            <a:r>
              <a:rPr lang="en" sz="1800">
                <a:solidFill>
                  <a:schemeClr val="dk1"/>
                </a:solidFill>
              </a:rPr>
              <a:t>), no additional changes needed for datapath​</a:t>
            </a:r>
            <a:endParaRPr sz="1800"/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44636"/>
            <a:ext cx="9143999" cy="3128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Datapath: Data-processing​</a:t>
            </a:r>
            <a:endParaRPr/>
          </a:p>
        </p:txBody>
      </p:sp>
      <p:sp>
        <p:nvSpPr>
          <p:cNvPr id="289" name="Google Shape;28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With register addressing (register </a:t>
            </a:r>
            <a:r>
              <a:rPr i="1" lang="en" sz="1800">
                <a:solidFill>
                  <a:schemeClr val="dk1"/>
                </a:solidFill>
              </a:rPr>
              <a:t>Src2</a:t>
            </a:r>
            <a:r>
              <a:rPr lang="en" sz="1800">
                <a:solidFill>
                  <a:schemeClr val="dk1"/>
                </a:solidFill>
              </a:rPr>
              <a:t>):​</a:t>
            </a:r>
            <a:endParaRPr sz="1800">
              <a:solidFill>
                <a:schemeClr val="dk1"/>
              </a:solidFill>
            </a:endParaRPr>
          </a:p>
          <a:p>
            <a:pPr indent="8890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Read from Rn and Rm​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5111"/>
            <a:ext cx="9143999" cy="3128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ARM Processor​</a:t>
            </a:r>
            <a:endParaRPr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-304006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125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Single-cycle:</a:t>
            </a: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279400" lvl="0" marL="723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 sz="2600">
                <a:solidFill>
                  <a:schemeClr val="dk1"/>
                </a:solidFill>
              </a:rPr>
              <a:t>+ simple​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- cycle time limited by longest instruction (LDR)​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- separate memories for instruction and data​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- 3 adders/ALUs​ – ADDERS are expensive circuits</a:t>
            </a:r>
            <a:endParaRPr sz="2600">
              <a:solidFill>
                <a:schemeClr val="dk1"/>
              </a:solidFill>
            </a:endParaRPr>
          </a:p>
          <a:p>
            <a:pPr indent="-304006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125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Multicycle processor addresses these issues by breaking instruction into shorter steps</a:t>
            </a: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31305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lang="en" sz="2800">
                <a:solidFill>
                  <a:schemeClr val="dk1"/>
                </a:solidFill>
              </a:rPr>
              <a:t>shorter instructions take fewer steps​</a:t>
            </a:r>
            <a:endParaRPr sz="2800">
              <a:solidFill>
                <a:schemeClr val="dk1"/>
              </a:solidFill>
            </a:endParaRPr>
          </a:p>
          <a:p>
            <a:pPr indent="-31305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lang="en" sz="2800">
                <a:solidFill>
                  <a:schemeClr val="dk1"/>
                </a:solidFill>
              </a:rPr>
              <a:t>can re-use hardware​</a:t>
            </a:r>
            <a:endParaRPr sz="2800">
              <a:solidFill>
                <a:schemeClr val="dk1"/>
              </a:solidFill>
            </a:endParaRPr>
          </a:p>
          <a:p>
            <a:pPr indent="-31305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lang="en" sz="2800">
                <a:solidFill>
                  <a:schemeClr val="dk1"/>
                </a:solidFill>
              </a:rPr>
              <a:t>cycle time is faster</a:t>
            </a:r>
            <a:endParaRPr sz="2800">
              <a:solidFill>
                <a:schemeClr val="dk1"/>
              </a:solidFill>
            </a:endParaRPr>
          </a:p>
          <a:p>
            <a:pPr indent="-31305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lang="en" sz="2800">
                <a:solidFill>
                  <a:schemeClr val="dk1"/>
                </a:solidFill>
              </a:rPr>
              <a:t>read/write the memory/register or use the ALU</a:t>
            </a:r>
            <a:endParaRPr sz="2800">
              <a:solidFill>
                <a:schemeClr val="dk1"/>
              </a:solidFill>
            </a:endParaRPr>
          </a:p>
          <a:p>
            <a:pPr indent="-31305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lphaLcPeriod"/>
            </a:pPr>
            <a:r>
              <a:rPr lang="en" sz="2800">
                <a:solidFill>
                  <a:schemeClr val="dk1"/>
                </a:solidFill>
              </a:rPr>
              <a:t>instruction read in one step, data written in a later step – thus need only single memory for instruction and data.</a:t>
            </a:r>
            <a:endParaRPr sz="2800">
              <a:solidFill>
                <a:schemeClr val="dk1"/>
              </a:solidFill>
            </a:endParaRPr>
          </a:p>
          <a:p>
            <a:pPr indent="-279400" lvl="0" marL="723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​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Datapath: B​</a:t>
            </a:r>
            <a:endParaRPr/>
          </a:p>
        </p:txBody>
      </p:sp>
      <p:sp>
        <p:nvSpPr>
          <p:cNvPr id="296" name="Google Shape;29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Calculate branch target address: ​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    	BTA = (</a:t>
            </a:r>
            <a:r>
              <a:rPr i="1" lang="en" sz="1800">
                <a:solidFill>
                  <a:schemeClr val="dk1"/>
                </a:solidFill>
              </a:rPr>
              <a:t>ExtImm</a:t>
            </a:r>
            <a:r>
              <a:rPr lang="en" sz="1800">
                <a:solidFill>
                  <a:schemeClr val="dk1"/>
                </a:solidFill>
              </a:rPr>
              <a:t>) + (PC+8)​</a:t>
            </a:r>
            <a:endParaRPr sz="1800">
              <a:solidFill>
                <a:schemeClr val="dk1"/>
              </a:solidFill>
            </a:endParaRPr>
          </a:p>
          <a:p>
            <a:pPr indent="14224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dk1"/>
                </a:solidFill>
              </a:rPr>
              <a:t>ExtImm = Imm24 &lt;&lt; 2 </a:t>
            </a:r>
            <a:r>
              <a:rPr lang="en" sz="1800">
                <a:solidFill>
                  <a:schemeClr val="dk1"/>
                </a:solidFill>
              </a:rPr>
              <a:t>and sign-extended</a:t>
            </a:r>
            <a:r>
              <a:rPr i="1"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</a:rPr>
              <a:t>​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25" y="2311774"/>
            <a:ext cx="8131948" cy="278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ARM Processor​ (Control Unit)</a:t>
            </a:r>
            <a:endParaRPr/>
          </a:p>
        </p:txBody>
      </p:sp>
      <p:pic>
        <p:nvPicPr>
          <p:cNvPr id="303" name="Google Shape;3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050" y="970750"/>
            <a:ext cx="7044849" cy="41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Control​</a:t>
            </a:r>
            <a:endParaRPr/>
          </a:p>
        </p:txBody>
      </p:sp>
      <p:sp>
        <p:nvSpPr>
          <p:cNvPr id="309" name="Google Shape;30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51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Arial"/>
              <a:buChar char="●"/>
            </a:pPr>
            <a:r>
              <a:rPr b="1" lang="en" sz="2000">
                <a:solidFill>
                  <a:schemeClr val="dk1"/>
                </a:solidFill>
              </a:rPr>
              <a:t>First, discuss</a:t>
            </a:r>
            <a:r>
              <a:rPr b="1" lang="en" sz="2000">
                <a:solidFill>
                  <a:srgbClr val="0070C0"/>
                </a:solidFill>
              </a:rPr>
              <a:t> Decoder</a:t>
            </a:r>
            <a:r>
              <a:rPr lang="en" sz="2000">
                <a:solidFill>
                  <a:srgbClr val="0070C0"/>
                </a:solidFill>
              </a:rPr>
              <a:t>​</a:t>
            </a:r>
            <a:endParaRPr sz="2000">
              <a:solidFill>
                <a:srgbClr val="0070C0"/>
              </a:solidFill>
            </a:endParaRPr>
          </a:p>
          <a:p>
            <a:pPr indent="-3651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Arial"/>
              <a:buChar char="●"/>
            </a:pPr>
            <a:r>
              <a:rPr b="1" lang="en" sz="2000">
                <a:solidFill>
                  <a:schemeClr val="dk1"/>
                </a:solidFill>
              </a:rPr>
              <a:t>Then, </a:t>
            </a:r>
            <a:r>
              <a:rPr b="1" lang="en" sz="2000">
                <a:solidFill>
                  <a:srgbClr val="0070C0"/>
                </a:solidFill>
              </a:rPr>
              <a:t>Conditional Logic</a:t>
            </a:r>
            <a:r>
              <a:rPr lang="en" sz="2000">
                <a:solidFill>
                  <a:srgbClr val="0070C0"/>
                </a:solidFill>
              </a:rPr>
              <a:t>​</a:t>
            </a:r>
            <a:endParaRPr sz="2000">
              <a:solidFill>
                <a:srgbClr val="0070C0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450" y="555025"/>
            <a:ext cx="5220651" cy="45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Control: Decoder​</a:t>
            </a:r>
            <a:endParaRPr/>
          </a:p>
        </p:txBody>
      </p:sp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 b="0" l="0" r="5258" t="18273"/>
          <a:stretch/>
        </p:blipFill>
        <p:spPr>
          <a:xfrm>
            <a:off x="1662450" y="1116075"/>
            <a:ext cx="5232000" cy="39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Control: Unwrapping Decoder​</a:t>
            </a:r>
            <a:endParaRPr/>
          </a:p>
        </p:txBody>
      </p:sp>
      <p:sp>
        <p:nvSpPr>
          <p:cNvPr id="322" name="Google Shape;322;p40"/>
          <p:cNvSpPr txBox="1"/>
          <p:nvPr>
            <p:ph idx="1" type="body"/>
          </p:nvPr>
        </p:nvSpPr>
        <p:spPr>
          <a:xfrm>
            <a:off x="311700" y="1152475"/>
            <a:ext cx="454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0070C0"/>
                </a:solidFill>
              </a:rPr>
              <a:t>ALU Decoder </a:t>
            </a:r>
            <a:r>
              <a:rPr b="1" lang="en" sz="2400">
                <a:solidFill>
                  <a:schemeClr val="dk1"/>
                </a:solidFill>
              </a:rPr>
              <a:t>and </a:t>
            </a:r>
            <a:r>
              <a:rPr b="1" lang="en" sz="2400">
                <a:solidFill>
                  <a:srgbClr val="0070C0"/>
                </a:solidFill>
              </a:rPr>
              <a:t>PC Logic </a:t>
            </a:r>
            <a:r>
              <a:rPr b="1" lang="en" sz="2400">
                <a:solidFill>
                  <a:schemeClr val="dk1"/>
                </a:solidFill>
              </a:rPr>
              <a:t>same as single-cycle</a:t>
            </a:r>
            <a:r>
              <a:rPr lang="en" sz="2400">
                <a:solidFill>
                  <a:schemeClr val="dk1"/>
                </a:solidFill>
              </a:rPr>
              <a:t>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500" y="1176650"/>
            <a:ext cx="4488175" cy="39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Control: Instr Decoder​ </a:t>
            </a:r>
            <a:endParaRPr/>
          </a:p>
        </p:txBody>
      </p:sp>
      <p:sp>
        <p:nvSpPr>
          <p:cNvPr id="329" name="Google Shape;32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400">
                <a:solidFill>
                  <a:srgbClr val="0070C0"/>
                </a:solidFill>
              </a:rPr>
              <a:t>RegSrc</a:t>
            </a:r>
            <a:r>
              <a:rPr lang="en" sz="1600">
                <a:solidFill>
                  <a:srgbClr val="0070C0"/>
                </a:solidFill>
              </a:rPr>
              <a:t>0</a:t>
            </a:r>
            <a:r>
              <a:rPr lang="en" sz="2400">
                <a:solidFill>
                  <a:srgbClr val="4F81BD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= (</a:t>
            </a:r>
            <a:r>
              <a:rPr i="1" lang="en" sz="2400">
                <a:solidFill>
                  <a:schemeClr val="dk1"/>
                </a:solidFill>
              </a:rPr>
              <a:t>Op</a:t>
            </a:r>
            <a:r>
              <a:rPr lang="en" sz="2400">
                <a:solidFill>
                  <a:schemeClr val="dk1"/>
                </a:solidFill>
              </a:rPr>
              <a:t> == 10</a:t>
            </a:r>
            <a:r>
              <a:rPr lang="en" sz="1600">
                <a:solidFill>
                  <a:schemeClr val="dk1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)​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400">
                <a:solidFill>
                  <a:srgbClr val="0070C0"/>
                </a:solidFill>
              </a:rPr>
              <a:t>RegSrc</a:t>
            </a:r>
            <a:r>
              <a:rPr lang="en" sz="1600">
                <a:solidFill>
                  <a:srgbClr val="0070C0"/>
                </a:solidFill>
              </a:rPr>
              <a:t>1</a:t>
            </a:r>
            <a:r>
              <a:rPr lang="en" sz="2400">
                <a:solidFill>
                  <a:srgbClr val="4F81BD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= (</a:t>
            </a:r>
            <a:r>
              <a:rPr i="1" lang="en" sz="2400">
                <a:solidFill>
                  <a:schemeClr val="dk1"/>
                </a:solidFill>
              </a:rPr>
              <a:t>Op</a:t>
            </a:r>
            <a:r>
              <a:rPr lang="en" sz="2400">
                <a:solidFill>
                  <a:schemeClr val="dk1"/>
                </a:solidFill>
              </a:rPr>
              <a:t> == 01</a:t>
            </a:r>
            <a:r>
              <a:rPr lang="en" sz="1600">
                <a:solidFill>
                  <a:schemeClr val="dk1"/>
                </a:solidFill>
              </a:rPr>
              <a:t>2</a:t>
            </a:r>
            <a:r>
              <a:rPr lang="en" sz="2400">
                <a:solidFill>
                  <a:schemeClr val="dk1"/>
                </a:solidFill>
              </a:rPr>
              <a:t>)​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400">
                <a:solidFill>
                  <a:schemeClr val="dk1"/>
                </a:solidFill>
              </a:rPr>
              <a:t>ImmSrc</a:t>
            </a:r>
            <a:r>
              <a:rPr lang="en" sz="1600">
                <a:solidFill>
                  <a:schemeClr val="dk1"/>
                </a:solidFill>
              </a:rPr>
              <a:t>1:0</a:t>
            </a:r>
            <a:r>
              <a:rPr lang="en" sz="2400">
                <a:solidFill>
                  <a:schemeClr val="dk1"/>
                </a:solidFill>
              </a:rPr>
              <a:t> = </a:t>
            </a:r>
            <a:r>
              <a:rPr i="1" lang="en" sz="2400">
                <a:solidFill>
                  <a:schemeClr val="dk1"/>
                </a:solidFill>
              </a:rPr>
              <a:t>Op</a:t>
            </a:r>
            <a:r>
              <a:rPr lang="en" sz="2400">
                <a:solidFill>
                  <a:schemeClr val="dk1"/>
                </a:solidFill>
              </a:rPr>
              <a:t>​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500" y="1274825"/>
            <a:ext cx="4150400" cy="9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350" y="2544625"/>
            <a:ext cx="7154025" cy="24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Control: Main FSM​</a:t>
            </a:r>
            <a:endParaRPr/>
          </a:p>
        </p:txBody>
      </p:sp>
      <p:sp>
        <p:nvSpPr>
          <p:cNvPr id="337" name="Google Shape;33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500" y="1176650"/>
            <a:ext cx="4488175" cy="39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2"/>
          <p:cNvSpPr/>
          <p:nvPr/>
        </p:nvSpPr>
        <p:spPr>
          <a:xfrm>
            <a:off x="5494100" y="1903575"/>
            <a:ext cx="2346000" cy="189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Controller FSM: Fetch​ </a:t>
            </a:r>
            <a:endParaRPr/>
          </a:p>
        </p:txBody>
      </p:sp>
      <p:pic>
        <p:nvPicPr>
          <p:cNvPr id="345" name="Google Shape;3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350" y="1152475"/>
            <a:ext cx="7322424" cy="39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Controller FSM: Decode​</a:t>
            </a:r>
            <a:endParaRPr/>
          </a:p>
        </p:txBody>
      </p:sp>
      <p:pic>
        <p:nvPicPr>
          <p:cNvPr id="351" name="Google Shape;3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175" y="1152475"/>
            <a:ext cx="7288299" cy="395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Controller FSM: Address​</a:t>
            </a:r>
            <a:endParaRPr/>
          </a:p>
        </p:txBody>
      </p:sp>
      <p:pic>
        <p:nvPicPr>
          <p:cNvPr id="357" name="Google Shape;3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975" y="1203556"/>
            <a:ext cx="8219026" cy="3939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ARM Processor​</a:t>
            </a:r>
            <a:endParaRPr/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1" lang="en" sz="2500">
                <a:solidFill>
                  <a:schemeClr val="dk1"/>
                </a:solidFill>
              </a:rPr>
              <a:t>Multicycle:</a:t>
            </a:r>
            <a:r>
              <a:rPr lang="en" sz="2500">
                <a:solidFill>
                  <a:schemeClr val="dk1"/>
                </a:solidFill>
              </a:rPr>
              <a:t>​</a:t>
            </a:r>
            <a:endParaRPr sz="2500">
              <a:solidFill>
                <a:schemeClr val="dk1"/>
              </a:solidFill>
            </a:endParaRPr>
          </a:p>
          <a:p>
            <a:pPr indent="-279400" lvl="0" marL="723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+ higher clock speed​</a:t>
            </a:r>
            <a:endParaRPr sz="1900">
              <a:solidFill>
                <a:schemeClr val="dk1"/>
              </a:solidFill>
            </a:endParaRPr>
          </a:p>
          <a:p>
            <a:pPr indent="-279400" lvl="0" marL="723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+ simpler instructions run faster​</a:t>
            </a:r>
            <a:endParaRPr sz="1900">
              <a:solidFill>
                <a:schemeClr val="dk1"/>
              </a:solidFill>
            </a:endParaRPr>
          </a:p>
          <a:p>
            <a:pPr indent="-279400" lvl="0" marL="723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+ reuse expensive hardware on multiple cycles​</a:t>
            </a:r>
            <a:endParaRPr sz="1900">
              <a:solidFill>
                <a:schemeClr val="dk1"/>
              </a:solidFill>
            </a:endParaRPr>
          </a:p>
          <a:p>
            <a:pPr indent="-279400" lvl="0" marL="723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-  sequencing overhead paid many times​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0" name="Google Shape;170;p19"/>
          <p:cNvSpPr txBox="1"/>
          <p:nvPr/>
        </p:nvSpPr>
        <p:spPr>
          <a:xfrm>
            <a:off x="769150" y="2897525"/>
            <a:ext cx="70545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rPr>
              <a:t>Same design steps as single-cycle: </a:t>
            </a:r>
            <a:r>
              <a:rPr lang="en" sz="2200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rPr>
              <a:t>​</a:t>
            </a:r>
            <a:endParaRPr sz="2200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901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2200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rPr>
              <a:t>first datapath </a:t>
            </a:r>
            <a:r>
              <a:rPr lang="en" sz="2200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rPr>
              <a:t>​</a:t>
            </a:r>
            <a:endParaRPr sz="2200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901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2200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rPr>
              <a:t>then control</a:t>
            </a:r>
            <a:endParaRPr b="1" sz="2200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rPr>
              <a:t>In addition:</a:t>
            </a:r>
            <a:endParaRPr b="1" sz="2200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0200" lvl="0" marL="901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2200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rPr>
              <a:t>circuitry to store ​the intermediate results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Controller FSM: Read Memory​ </a:t>
            </a:r>
            <a:endParaRPr/>
          </a:p>
        </p:txBody>
      </p:sp>
      <p:pic>
        <p:nvPicPr>
          <p:cNvPr id="363" name="Google Shape;3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300" y="1152475"/>
            <a:ext cx="3435377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Controller FSM: LDR​</a:t>
            </a:r>
            <a:endParaRPr/>
          </a:p>
        </p:txBody>
      </p:sp>
      <p:pic>
        <p:nvPicPr>
          <p:cNvPr id="369" name="Google Shape;3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735" y="532350"/>
            <a:ext cx="4546640" cy="461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Controller FSM: STR​</a:t>
            </a:r>
            <a:endParaRPr/>
          </a:p>
        </p:txBody>
      </p:sp>
      <p:sp>
        <p:nvSpPr>
          <p:cNvPr id="375" name="Google Shape;37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675" y="538755"/>
            <a:ext cx="4647087" cy="46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Controller FSM: Data-processing​</a:t>
            </a:r>
            <a:endParaRPr/>
          </a:p>
        </p:txBody>
      </p:sp>
      <p:sp>
        <p:nvSpPr>
          <p:cNvPr id="382" name="Google Shape;382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175" y="1123150"/>
            <a:ext cx="4148649" cy="40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Controller FSM​ </a:t>
            </a:r>
            <a:endParaRPr/>
          </a:p>
        </p:txBody>
      </p:sp>
      <p:pic>
        <p:nvPicPr>
          <p:cNvPr id="389" name="Google Shape;3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00" y="1152475"/>
            <a:ext cx="7063576" cy="39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Control: Cond. Logic​</a:t>
            </a:r>
            <a:endParaRPr/>
          </a:p>
        </p:txBody>
      </p:sp>
      <p:pic>
        <p:nvPicPr>
          <p:cNvPr id="395" name="Google Shape;39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125" y="1408100"/>
            <a:ext cx="5639249" cy="26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vs Multi-cycle Conditional Logic​</a:t>
            </a:r>
            <a:endParaRPr/>
          </a:p>
        </p:txBody>
      </p:sp>
      <p:sp>
        <p:nvSpPr>
          <p:cNvPr id="401" name="Google Shape;401;p52"/>
          <p:cNvSpPr txBox="1"/>
          <p:nvPr>
            <p:ph idx="1" type="body"/>
          </p:nvPr>
        </p:nvSpPr>
        <p:spPr>
          <a:xfrm>
            <a:off x="5736425" y="1152475"/>
            <a:ext cx="309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30835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5000"/>
              <a:buFont typeface="Arial"/>
              <a:buChar char="●"/>
            </a:pPr>
            <a:r>
              <a:rPr b="1" lang="en" sz="2000">
                <a:solidFill>
                  <a:schemeClr val="dk1"/>
                </a:solidFill>
              </a:rPr>
              <a:t>PCWrite</a:t>
            </a:r>
            <a:r>
              <a:rPr lang="en" sz="2000">
                <a:solidFill>
                  <a:schemeClr val="dk1"/>
                </a:solidFill>
              </a:rPr>
              <a:t> asserted in Fetch state​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​</a:t>
            </a:r>
            <a:endParaRPr sz="2000">
              <a:solidFill>
                <a:schemeClr val="dk1"/>
              </a:solidFill>
            </a:endParaRPr>
          </a:p>
          <a:p>
            <a:pPr indent="-330835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5000"/>
              <a:buFont typeface="Arial"/>
              <a:buChar char="●"/>
            </a:pPr>
            <a:r>
              <a:rPr b="1" lang="en" sz="2000">
                <a:solidFill>
                  <a:schemeClr val="dk1"/>
                </a:solidFill>
              </a:rPr>
              <a:t>ExecuteI/ExecuteR </a:t>
            </a:r>
            <a:r>
              <a:rPr lang="en" sz="2000">
                <a:solidFill>
                  <a:schemeClr val="dk1"/>
                </a:solidFill>
              </a:rPr>
              <a:t>state</a:t>
            </a:r>
            <a:r>
              <a:rPr b="1" lang="en" sz="2000">
                <a:solidFill>
                  <a:schemeClr val="dk1"/>
                </a:solidFill>
              </a:rPr>
              <a:t>:</a:t>
            </a:r>
            <a:r>
              <a:rPr lang="en" sz="2000">
                <a:solidFill>
                  <a:schemeClr val="dk1"/>
                </a:solidFill>
              </a:rPr>
              <a:t>​</a:t>
            </a:r>
            <a:endParaRPr sz="2000">
              <a:solidFill>
                <a:schemeClr val="dk1"/>
              </a:solidFill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      </a:t>
            </a:r>
            <a:r>
              <a:rPr b="1" i="1" lang="en" sz="2000">
                <a:solidFill>
                  <a:srgbClr val="0070C0"/>
                </a:solidFill>
              </a:rPr>
              <a:t>CondEx</a:t>
            </a:r>
            <a:r>
              <a:rPr b="1" lang="en" sz="2000">
                <a:solidFill>
                  <a:srgbClr val="0070C0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asserts       ​</a:t>
            </a:r>
            <a:endParaRPr sz="2000">
              <a:solidFill>
                <a:schemeClr val="dk1"/>
              </a:solidFill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      </a:t>
            </a:r>
            <a:r>
              <a:rPr b="1" i="1" lang="en" sz="2000">
                <a:solidFill>
                  <a:srgbClr val="0070C0"/>
                </a:solidFill>
              </a:rPr>
              <a:t>ALUFlags</a:t>
            </a:r>
            <a:r>
              <a:rPr b="1" lang="en" sz="2000">
                <a:solidFill>
                  <a:srgbClr val="0070C0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generated​</a:t>
            </a:r>
            <a:endParaRPr sz="2000">
              <a:solidFill>
                <a:schemeClr val="dk1"/>
              </a:solidFill>
            </a:endParaRPr>
          </a:p>
          <a:p>
            <a:pPr indent="-330835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5000"/>
              <a:buFont typeface="Arial"/>
              <a:buChar char="●"/>
            </a:pPr>
            <a:r>
              <a:rPr b="1" lang="en" sz="2000">
                <a:solidFill>
                  <a:schemeClr val="dk1"/>
                </a:solidFill>
              </a:rPr>
              <a:t>ALUWB </a:t>
            </a:r>
            <a:r>
              <a:rPr lang="en" sz="2000">
                <a:solidFill>
                  <a:schemeClr val="dk1"/>
                </a:solidFill>
              </a:rPr>
              <a:t>state</a:t>
            </a:r>
            <a:r>
              <a:rPr b="1" lang="en" sz="2000">
                <a:solidFill>
                  <a:schemeClr val="dk1"/>
                </a:solidFill>
              </a:rPr>
              <a:t>:</a:t>
            </a:r>
            <a:r>
              <a:rPr lang="en" sz="2000">
                <a:solidFill>
                  <a:schemeClr val="dk1"/>
                </a:solidFill>
              </a:rPr>
              <a:t>​</a:t>
            </a:r>
            <a:endParaRPr sz="2000">
              <a:solidFill>
                <a:schemeClr val="dk1"/>
              </a:solidFill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       </a:t>
            </a:r>
            <a:r>
              <a:rPr b="1" i="1" lang="en" sz="2000">
                <a:solidFill>
                  <a:srgbClr val="0070C0"/>
                </a:solidFill>
              </a:rPr>
              <a:t>Flags</a:t>
            </a:r>
            <a:r>
              <a:rPr lang="en" sz="2000">
                <a:solidFill>
                  <a:srgbClr val="0070C0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updated​</a:t>
            </a:r>
            <a:endParaRPr sz="2000">
              <a:solidFill>
                <a:schemeClr val="dk1"/>
              </a:solidFill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       </a:t>
            </a:r>
            <a:r>
              <a:rPr b="1" i="1" lang="en" sz="2000">
                <a:solidFill>
                  <a:srgbClr val="0070C0"/>
                </a:solidFill>
              </a:rPr>
              <a:t>CondEx</a:t>
            </a:r>
            <a:r>
              <a:rPr lang="en" sz="2000">
                <a:solidFill>
                  <a:srgbClr val="0070C0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changes​</a:t>
            </a:r>
            <a:endParaRPr sz="2000">
              <a:solidFill>
                <a:schemeClr val="dk1"/>
              </a:solidFill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       </a:t>
            </a:r>
            <a:r>
              <a:rPr b="1" i="1" lang="en" sz="2000">
                <a:solidFill>
                  <a:srgbClr val="0070C0"/>
                </a:solidFill>
              </a:rPr>
              <a:t>PCWrite</a:t>
            </a:r>
            <a:r>
              <a:rPr lang="en" sz="2000">
                <a:solidFill>
                  <a:schemeClr val="dk1"/>
                </a:solidFill>
              </a:rPr>
              <a:t>, </a:t>
            </a:r>
            <a:r>
              <a:rPr b="1" i="1" lang="en" sz="2000">
                <a:solidFill>
                  <a:srgbClr val="0070C0"/>
                </a:solidFill>
              </a:rPr>
              <a:t>RegWrite</a:t>
            </a:r>
            <a:r>
              <a:rPr lang="en" sz="2000">
                <a:solidFill>
                  <a:schemeClr val="dk1"/>
                </a:solidFill>
              </a:rPr>
              <a:t>, and ​</a:t>
            </a:r>
            <a:endParaRPr sz="2000">
              <a:solidFill>
                <a:schemeClr val="dk1"/>
              </a:solidFill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       </a:t>
            </a:r>
            <a:r>
              <a:rPr b="1" i="1" lang="en" sz="2000">
                <a:solidFill>
                  <a:srgbClr val="0070C0"/>
                </a:solidFill>
              </a:rPr>
              <a:t>MemWrite</a:t>
            </a:r>
            <a:r>
              <a:rPr lang="en" sz="2000">
                <a:solidFill>
                  <a:srgbClr val="0070C0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don’t see ​</a:t>
            </a:r>
            <a:endParaRPr sz="2000">
              <a:solidFill>
                <a:schemeClr val="dk1"/>
              </a:solidFill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   	change till new ​</a:t>
            </a:r>
            <a:endParaRPr sz="2000">
              <a:solidFill>
                <a:schemeClr val="dk1"/>
              </a:solidFill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   	instruction (Fetch state)​</a:t>
            </a:r>
            <a:endParaRPr sz="2000">
              <a:solidFill>
                <a:schemeClr val="dk1"/>
              </a:solidFill>
            </a:endParaRPr>
          </a:p>
          <a:p>
            <a:pPr indent="-228600" lvl="0" marL="3429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152475"/>
            <a:ext cx="2719576" cy="28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9575" y="1152475"/>
            <a:ext cx="2793931" cy="28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2"/>
          <p:cNvSpPr txBox="1"/>
          <p:nvPr/>
        </p:nvSpPr>
        <p:spPr>
          <a:xfrm>
            <a:off x="245975" y="4128375"/>
            <a:ext cx="19881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5818E"/>
                </a:solidFill>
                <a:latin typeface="Oswald"/>
                <a:ea typeface="Oswald"/>
                <a:cs typeface="Oswald"/>
                <a:sym typeface="Oswald"/>
              </a:rPr>
              <a:t>Single-Cycle</a:t>
            </a:r>
            <a:endParaRPr sz="2400">
              <a:solidFill>
                <a:srgbClr val="45818E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5" name="Google Shape;405;p52"/>
          <p:cNvSpPr txBox="1"/>
          <p:nvPr/>
        </p:nvSpPr>
        <p:spPr>
          <a:xfrm>
            <a:off x="3170175" y="4136475"/>
            <a:ext cx="19881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Multi-Cycle</a:t>
            </a:r>
            <a:endParaRPr sz="24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Processor Performance​</a:t>
            </a:r>
            <a:endParaRPr/>
          </a:p>
        </p:txBody>
      </p:sp>
      <p:sp>
        <p:nvSpPr>
          <p:cNvPr id="411" name="Google Shape;411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35280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714"/>
              <a:buFont typeface="Avenir"/>
              <a:buChar char="●"/>
            </a:pPr>
            <a:r>
              <a:rPr lang="en" sz="2800">
                <a:solidFill>
                  <a:schemeClr val="dk1"/>
                </a:solidFill>
              </a:rPr>
              <a:t>Instructions take different number of cycles:​</a:t>
            </a:r>
            <a:endParaRPr sz="2800">
              <a:solidFill>
                <a:schemeClr val="dk1"/>
              </a:solidFill>
            </a:endParaRPr>
          </a:p>
          <a:p>
            <a:pPr indent="-319722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416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3 cycles: B​</a:t>
            </a:r>
            <a:endParaRPr sz="2400">
              <a:solidFill>
                <a:schemeClr val="dk1"/>
              </a:solidFill>
            </a:endParaRPr>
          </a:p>
          <a:p>
            <a:pPr indent="-319722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416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4 cycles: DP, STR​</a:t>
            </a:r>
            <a:endParaRPr sz="2400">
              <a:solidFill>
                <a:schemeClr val="dk1"/>
              </a:solidFill>
            </a:endParaRPr>
          </a:p>
          <a:p>
            <a:pPr indent="-319722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416"/>
              <a:buFont typeface="Arial"/>
              <a:buChar char="●"/>
            </a:pPr>
            <a:r>
              <a:rPr lang="en" sz="2400">
                <a:solidFill>
                  <a:schemeClr val="dk1"/>
                </a:solidFill>
              </a:rPr>
              <a:t>5 cycles: LDR​</a:t>
            </a:r>
            <a:endParaRPr sz="2400">
              <a:solidFill>
                <a:schemeClr val="dk1"/>
              </a:solidFill>
            </a:endParaRPr>
          </a:p>
          <a:p>
            <a:pPr indent="-335280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714"/>
              <a:buFont typeface="Avenir"/>
              <a:buChar char="●"/>
            </a:pPr>
            <a:r>
              <a:rPr lang="en" sz="2800">
                <a:solidFill>
                  <a:schemeClr val="dk1"/>
                </a:solidFill>
              </a:rPr>
              <a:t>CPI is weighted average​</a:t>
            </a:r>
            <a:endParaRPr sz="2800">
              <a:solidFill>
                <a:schemeClr val="dk1"/>
              </a:solidFill>
            </a:endParaRPr>
          </a:p>
          <a:p>
            <a:pPr indent="-335280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714"/>
              <a:buFont typeface="Avenir"/>
              <a:buChar char="●"/>
            </a:pPr>
            <a:r>
              <a:rPr lang="en" sz="2800">
                <a:solidFill>
                  <a:schemeClr val="dk1"/>
                </a:solidFill>
              </a:rPr>
              <a:t>SPECINT2000 benchmark: ​</a:t>
            </a:r>
            <a:endParaRPr sz="2800">
              <a:solidFill>
                <a:schemeClr val="dk1"/>
              </a:solidFill>
            </a:endParaRPr>
          </a:p>
          <a:p>
            <a:pPr indent="-319722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416"/>
              <a:buFont typeface="Arial"/>
              <a:buChar char="●"/>
            </a:pPr>
            <a:r>
              <a:rPr b="1" lang="en" sz="2400">
                <a:solidFill>
                  <a:srgbClr val="604A7B"/>
                </a:solidFill>
              </a:rPr>
              <a:t>25%</a:t>
            </a:r>
            <a:r>
              <a:rPr lang="en" sz="2400">
                <a:solidFill>
                  <a:schemeClr val="dk1"/>
                </a:solidFill>
              </a:rPr>
              <a:t> loads​</a:t>
            </a:r>
            <a:endParaRPr sz="2400">
              <a:solidFill>
                <a:schemeClr val="dk1"/>
              </a:solidFill>
            </a:endParaRPr>
          </a:p>
          <a:p>
            <a:pPr indent="-319722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416"/>
              <a:buFont typeface="Arial"/>
              <a:buChar char="●"/>
            </a:pPr>
            <a:r>
              <a:rPr b="1" lang="en" sz="2400">
                <a:solidFill>
                  <a:srgbClr val="E46C0A"/>
                </a:solidFill>
              </a:rPr>
              <a:t>10%</a:t>
            </a:r>
            <a:r>
              <a:rPr lang="en" sz="2400">
                <a:solidFill>
                  <a:schemeClr val="dk1"/>
                </a:solidFill>
              </a:rPr>
              <a:t> stores ​</a:t>
            </a:r>
            <a:endParaRPr sz="2400">
              <a:solidFill>
                <a:schemeClr val="dk1"/>
              </a:solidFill>
            </a:endParaRPr>
          </a:p>
          <a:p>
            <a:pPr indent="-319722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416"/>
              <a:buFont typeface="Arial"/>
              <a:buChar char="●"/>
            </a:pPr>
            <a:r>
              <a:rPr b="1" lang="en" sz="2400">
                <a:solidFill>
                  <a:srgbClr val="00B050"/>
                </a:solidFill>
              </a:rPr>
              <a:t>13%</a:t>
            </a:r>
            <a:r>
              <a:rPr lang="en" sz="2400">
                <a:solidFill>
                  <a:schemeClr val="dk1"/>
                </a:solidFill>
              </a:rPr>
              <a:t> branches​</a:t>
            </a:r>
            <a:endParaRPr sz="2400">
              <a:solidFill>
                <a:schemeClr val="dk1"/>
              </a:solidFill>
            </a:endParaRPr>
          </a:p>
          <a:p>
            <a:pPr indent="-319722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416"/>
              <a:buFont typeface="Arial"/>
              <a:buChar char="●"/>
            </a:pPr>
            <a:r>
              <a:rPr b="1" lang="en" sz="2400">
                <a:solidFill>
                  <a:srgbClr val="E46C0A"/>
                </a:solidFill>
              </a:rPr>
              <a:t>52%</a:t>
            </a:r>
            <a:r>
              <a:rPr lang="en" sz="2400">
                <a:solidFill>
                  <a:schemeClr val="dk1"/>
                </a:solidFill>
              </a:rPr>
              <a:t> R-type​</a:t>
            </a:r>
            <a:endParaRPr sz="2400">
              <a:solidFill>
                <a:schemeClr val="dk1"/>
              </a:solidFill>
            </a:endParaRPr>
          </a:p>
          <a:p>
            <a:pPr indent="-368300" lvl="0" marL="3683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00">
                <a:solidFill>
                  <a:srgbClr val="C0504D"/>
                </a:solidFill>
              </a:rPr>
              <a:t>​</a:t>
            </a:r>
            <a:endParaRPr sz="100">
              <a:solidFill>
                <a:srgbClr val="C0504D"/>
              </a:solidFill>
            </a:endParaRPr>
          </a:p>
          <a:p>
            <a:pPr indent="-368300" lvl="0" marL="3683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>
                <a:solidFill>
                  <a:srgbClr val="0070C0"/>
                </a:solidFill>
              </a:rPr>
              <a:t>Average CPI</a:t>
            </a:r>
            <a:r>
              <a:rPr b="1" lang="en" sz="2000">
                <a:solidFill>
                  <a:schemeClr val="dk1"/>
                </a:solidFill>
              </a:rPr>
              <a:t> = </a:t>
            </a:r>
            <a:r>
              <a:rPr lang="en" sz="2000">
                <a:solidFill>
                  <a:schemeClr val="dk1"/>
                </a:solidFill>
              </a:rPr>
              <a:t>(</a:t>
            </a:r>
            <a:r>
              <a:rPr b="1" lang="en" sz="2000">
                <a:solidFill>
                  <a:srgbClr val="00B050"/>
                </a:solidFill>
              </a:rPr>
              <a:t>0.13</a:t>
            </a:r>
            <a:r>
              <a:rPr lang="en" sz="2000">
                <a:solidFill>
                  <a:schemeClr val="dk1"/>
                </a:solidFill>
              </a:rPr>
              <a:t>)(3) + (</a:t>
            </a:r>
            <a:r>
              <a:rPr b="1" lang="en" sz="2000">
                <a:solidFill>
                  <a:srgbClr val="E46C0A"/>
                </a:solidFill>
              </a:rPr>
              <a:t>0.52 + 0.10</a:t>
            </a:r>
            <a:r>
              <a:rPr lang="en" sz="2000">
                <a:solidFill>
                  <a:schemeClr val="dk1"/>
                </a:solidFill>
              </a:rPr>
              <a:t>)(4) + (</a:t>
            </a:r>
            <a:r>
              <a:rPr b="1" lang="en" sz="2000">
                <a:solidFill>
                  <a:srgbClr val="604A7B"/>
                </a:solidFill>
              </a:rPr>
              <a:t>0.25</a:t>
            </a:r>
            <a:r>
              <a:rPr lang="en" sz="2000">
                <a:solidFill>
                  <a:schemeClr val="dk1"/>
                </a:solidFill>
              </a:rPr>
              <a:t>)(5) </a:t>
            </a:r>
            <a:r>
              <a:rPr b="1" lang="en" sz="2000">
                <a:solidFill>
                  <a:schemeClr val="dk1"/>
                </a:solidFill>
              </a:rPr>
              <a:t>= 4.12</a:t>
            </a:r>
            <a:r>
              <a:rPr lang="en" sz="2000">
                <a:solidFill>
                  <a:schemeClr val="dk1"/>
                </a:solidFill>
              </a:rPr>
              <a:t>​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12" name="Google Shape;412;p53"/>
          <p:cNvSpPr txBox="1"/>
          <p:nvPr/>
        </p:nvSpPr>
        <p:spPr>
          <a:xfrm>
            <a:off x="4822250" y="2162400"/>
            <a:ext cx="4321800" cy="14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3"/>
              </a:rPr>
              <a:t>https://www.spec.org/cpu2000/CINT2000/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Processor Performance​</a:t>
            </a:r>
            <a:endParaRPr/>
          </a:p>
        </p:txBody>
      </p:sp>
      <p:sp>
        <p:nvSpPr>
          <p:cNvPr id="418" name="Google Shape;418;p54"/>
          <p:cNvSpPr txBox="1"/>
          <p:nvPr>
            <p:ph idx="1" type="body"/>
          </p:nvPr>
        </p:nvSpPr>
        <p:spPr>
          <a:xfrm>
            <a:off x="311700" y="1152475"/>
            <a:ext cx="371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Multicycle critical path:​</a:t>
            </a:r>
            <a:endParaRPr>
              <a:solidFill>
                <a:schemeClr val="dk1"/>
              </a:solidFill>
            </a:endParaRPr>
          </a:p>
          <a:p>
            <a:pPr indent="-321944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Assumptions:​</a:t>
            </a:r>
            <a:endParaRPr>
              <a:solidFill>
                <a:schemeClr val="dk1"/>
              </a:solidFill>
            </a:endParaRPr>
          </a:p>
          <a:p>
            <a:pPr indent="-321944" lvl="0" marL="1435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RF is faster than memory​</a:t>
            </a:r>
            <a:endParaRPr>
              <a:solidFill>
                <a:schemeClr val="dk1"/>
              </a:solidFill>
            </a:endParaRPr>
          </a:p>
          <a:p>
            <a:pPr indent="-321944" lvl="0" marL="1435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writing memory is faster than reading memory​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Tc</a:t>
            </a:r>
            <a:r>
              <a:rPr b="1" baseline="-25000" i="1" lang="en">
                <a:solidFill>
                  <a:schemeClr val="dk1"/>
                </a:solidFill>
              </a:rPr>
              <a:t>2</a:t>
            </a:r>
            <a:r>
              <a:rPr b="1" lang="en">
                <a:solidFill>
                  <a:schemeClr val="dk1"/>
                </a:solidFill>
              </a:rPr>
              <a:t> = </a:t>
            </a:r>
            <a:r>
              <a:rPr b="1" i="1" lang="en">
                <a:solidFill>
                  <a:schemeClr val="dk1"/>
                </a:solidFill>
              </a:rPr>
              <a:t>tpcq</a:t>
            </a:r>
            <a:r>
              <a:rPr b="1" lang="en">
                <a:solidFill>
                  <a:schemeClr val="dk1"/>
                </a:solidFill>
              </a:rPr>
              <a:t> + 2</a:t>
            </a:r>
            <a:r>
              <a:rPr b="1" i="1" lang="en">
                <a:solidFill>
                  <a:schemeClr val="dk1"/>
                </a:solidFill>
              </a:rPr>
              <a:t>t</a:t>
            </a:r>
            <a:r>
              <a:rPr b="1" lang="en">
                <a:solidFill>
                  <a:schemeClr val="dk1"/>
                </a:solidFill>
              </a:rPr>
              <a:t>mux + max(</a:t>
            </a:r>
            <a:r>
              <a:rPr b="1" i="1" lang="en">
                <a:solidFill>
                  <a:schemeClr val="dk1"/>
                </a:solidFill>
              </a:rPr>
              <a:t>t</a:t>
            </a:r>
            <a:r>
              <a:rPr b="1" lang="en">
                <a:solidFill>
                  <a:schemeClr val="dk1"/>
                </a:solidFill>
              </a:rPr>
              <a:t>ALU + </a:t>
            </a:r>
            <a:r>
              <a:rPr b="1" i="1" lang="en">
                <a:solidFill>
                  <a:schemeClr val="dk1"/>
                </a:solidFill>
              </a:rPr>
              <a:t>t</a:t>
            </a:r>
            <a:r>
              <a:rPr b="1" lang="en">
                <a:solidFill>
                  <a:schemeClr val="dk1"/>
                </a:solidFill>
              </a:rPr>
              <a:t>mux, </a:t>
            </a:r>
            <a:r>
              <a:rPr b="1" i="1" lang="en">
                <a:solidFill>
                  <a:schemeClr val="dk1"/>
                </a:solidFill>
              </a:rPr>
              <a:t>t</a:t>
            </a:r>
            <a:r>
              <a:rPr b="1" lang="en">
                <a:solidFill>
                  <a:schemeClr val="dk1"/>
                </a:solidFill>
              </a:rPr>
              <a:t>mem) + </a:t>
            </a:r>
            <a:r>
              <a:rPr b="1" i="1" lang="en">
                <a:solidFill>
                  <a:schemeClr val="dk1"/>
                </a:solidFill>
              </a:rPr>
              <a:t>t</a:t>
            </a:r>
            <a:r>
              <a:rPr b="1" lang="en">
                <a:solidFill>
                  <a:schemeClr val="dk1"/>
                </a:solidFill>
              </a:rPr>
              <a:t>setup</a:t>
            </a:r>
            <a:r>
              <a:rPr lang="en">
                <a:solidFill>
                  <a:schemeClr val="dk1"/>
                </a:solidFill>
              </a:rPr>
              <a:t>​</a:t>
            </a:r>
            <a:endParaRPr>
              <a:solidFill>
                <a:schemeClr val="dk1"/>
              </a:solidFill>
            </a:endParaRPr>
          </a:p>
          <a:p>
            <a:pPr indent="-368300" lvl="0" marL="368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chemeClr val="dk1"/>
                </a:solidFill>
              </a:rPr>
              <a:t>T</a:t>
            </a:r>
            <a:r>
              <a:rPr b="1" i="1" lang="en" sz="1700">
                <a:solidFill>
                  <a:schemeClr val="dk1"/>
                </a:solidFill>
              </a:rPr>
              <a:t>c</a:t>
            </a:r>
            <a:r>
              <a:rPr b="1" baseline="-25000" i="1" lang="en" sz="1700">
                <a:solidFill>
                  <a:schemeClr val="dk1"/>
                </a:solidFill>
              </a:rPr>
              <a:t>2</a:t>
            </a:r>
            <a:r>
              <a:rPr b="1" lang="en" sz="2600">
                <a:solidFill>
                  <a:schemeClr val="dk1"/>
                </a:solidFill>
              </a:rPr>
              <a:t> </a:t>
            </a:r>
            <a:r>
              <a:rPr lang="en" sz="2600">
                <a:solidFill>
                  <a:schemeClr val="dk1"/>
                </a:solidFill>
              </a:rPr>
              <a:t>= </a:t>
            </a:r>
            <a:r>
              <a:rPr i="1" lang="en" sz="2600">
                <a:solidFill>
                  <a:schemeClr val="dk1"/>
                </a:solidFill>
              </a:rPr>
              <a:t>?</a:t>
            </a:r>
            <a:r>
              <a:rPr lang="en" sz="2600">
                <a:solidFill>
                  <a:schemeClr val="dk1"/>
                </a:solidFill>
              </a:rPr>
              <a:t>​</a:t>
            </a:r>
            <a:endParaRPr sz="2600">
              <a:solidFill>
                <a:schemeClr val="dk1"/>
              </a:solidFill>
            </a:endParaRPr>
          </a:p>
          <a:p>
            <a:pPr indent="-368300" lvl="0" marL="368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highlight>
                  <a:srgbClr val="EDEBE9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endParaRPr sz="2600">
              <a:solidFill>
                <a:schemeClr val="dk1"/>
              </a:solidFill>
              <a:highlight>
                <a:srgbClr val="EDEBE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700" y="1170125"/>
            <a:ext cx="4809900" cy="3035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Processor Performance​</a:t>
            </a:r>
            <a:endParaRPr/>
          </a:p>
        </p:txBody>
      </p:sp>
      <p:sp>
        <p:nvSpPr>
          <p:cNvPr id="425" name="Google Shape;425;p55"/>
          <p:cNvSpPr txBox="1"/>
          <p:nvPr>
            <p:ph idx="1" type="body"/>
          </p:nvPr>
        </p:nvSpPr>
        <p:spPr>
          <a:xfrm>
            <a:off x="311700" y="1152475"/>
            <a:ext cx="371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Multicycle critical path:​</a:t>
            </a:r>
            <a:endParaRPr>
              <a:solidFill>
                <a:schemeClr val="dk1"/>
              </a:solidFill>
            </a:endParaRPr>
          </a:p>
          <a:p>
            <a:pPr indent="-311943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Assumptions:​</a:t>
            </a:r>
            <a:endParaRPr>
              <a:solidFill>
                <a:schemeClr val="dk1"/>
              </a:solidFill>
            </a:endParaRPr>
          </a:p>
          <a:p>
            <a:pPr indent="-311943" lvl="0" marL="1435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RF is faster than memory​</a:t>
            </a:r>
            <a:endParaRPr>
              <a:solidFill>
                <a:schemeClr val="dk1"/>
              </a:solidFill>
            </a:endParaRPr>
          </a:p>
          <a:p>
            <a:pPr indent="-311943" lvl="0" marL="1435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writing memory is faster than reading memory​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</a:rPr>
              <a:t>Tc</a:t>
            </a:r>
            <a:r>
              <a:rPr b="1" baseline="-25000" i="1" lang="en">
                <a:solidFill>
                  <a:schemeClr val="dk1"/>
                </a:solidFill>
              </a:rPr>
              <a:t>2</a:t>
            </a:r>
            <a:r>
              <a:rPr b="1" lang="en">
                <a:solidFill>
                  <a:schemeClr val="dk1"/>
                </a:solidFill>
              </a:rPr>
              <a:t> = </a:t>
            </a:r>
            <a:r>
              <a:rPr b="1" i="1" lang="en">
                <a:solidFill>
                  <a:schemeClr val="dk1"/>
                </a:solidFill>
              </a:rPr>
              <a:t>tpcq</a:t>
            </a:r>
            <a:r>
              <a:rPr b="1" lang="en">
                <a:solidFill>
                  <a:schemeClr val="dk1"/>
                </a:solidFill>
              </a:rPr>
              <a:t> + 2</a:t>
            </a:r>
            <a:r>
              <a:rPr b="1" i="1" lang="en">
                <a:solidFill>
                  <a:schemeClr val="dk1"/>
                </a:solidFill>
              </a:rPr>
              <a:t>t</a:t>
            </a:r>
            <a:r>
              <a:rPr b="1" lang="en">
                <a:solidFill>
                  <a:schemeClr val="dk1"/>
                </a:solidFill>
              </a:rPr>
              <a:t>mux + max(</a:t>
            </a:r>
            <a:r>
              <a:rPr b="1" i="1" lang="en">
                <a:solidFill>
                  <a:schemeClr val="dk1"/>
                </a:solidFill>
              </a:rPr>
              <a:t>t</a:t>
            </a:r>
            <a:r>
              <a:rPr b="1" lang="en">
                <a:solidFill>
                  <a:schemeClr val="dk1"/>
                </a:solidFill>
              </a:rPr>
              <a:t>ALU + </a:t>
            </a:r>
            <a:r>
              <a:rPr b="1" i="1" lang="en">
                <a:solidFill>
                  <a:schemeClr val="dk1"/>
                </a:solidFill>
              </a:rPr>
              <a:t>t</a:t>
            </a:r>
            <a:r>
              <a:rPr b="1" lang="en">
                <a:solidFill>
                  <a:schemeClr val="dk1"/>
                </a:solidFill>
              </a:rPr>
              <a:t>mux, </a:t>
            </a:r>
            <a:r>
              <a:rPr b="1" i="1" lang="en">
                <a:solidFill>
                  <a:schemeClr val="dk1"/>
                </a:solidFill>
              </a:rPr>
              <a:t>t</a:t>
            </a:r>
            <a:r>
              <a:rPr b="1" lang="en">
                <a:solidFill>
                  <a:schemeClr val="dk1"/>
                </a:solidFill>
              </a:rPr>
              <a:t>mem) + </a:t>
            </a:r>
            <a:r>
              <a:rPr b="1" i="1" lang="en">
                <a:solidFill>
                  <a:schemeClr val="dk1"/>
                </a:solidFill>
              </a:rPr>
              <a:t>t</a:t>
            </a:r>
            <a:r>
              <a:rPr b="1" lang="en">
                <a:solidFill>
                  <a:schemeClr val="dk1"/>
                </a:solidFill>
              </a:rPr>
              <a:t>setup</a:t>
            </a:r>
            <a:r>
              <a:rPr lang="en">
                <a:solidFill>
                  <a:schemeClr val="dk1"/>
                </a:solidFill>
              </a:rPr>
              <a:t>​</a:t>
            </a:r>
            <a:endParaRPr>
              <a:solidFill>
                <a:schemeClr val="dk1"/>
              </a:solidFill>
            </a:endParaRPr>
          </a:p>
          <a:p>
            <a:pPr indent="-368300" lvl="0" marL="368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chemeClr val="dk1"/>
                </a:solidFill>
              </a:rPr>
              <a:t>T</a:t>
            </a:r>
            <a:r>
              <a:rPr b="1" i="1" lang="en" sz="1700">
                <a:solidFill>
                  <a:schemeClr val="dk1"/>
                </a:solidFill>
              </a:rPr>
              <a:t>c</a:t>
            </a:r>
            <a:r>
              <a:rPr b="1" baseline="-25000" i="1" lang="en" sz="1700">
                <a:solidFill>
                  <a:schemeClr val="dk1"/>
                </a:solidFill>
              </a:rPr>
              <a:t>2</a:t>
            </a:r>
            <a:r>
              <a:rPr b="1" lang="en" sz="2600">
                <a:solidFill>
                  <a:schemeClr val="dk1"/>
                </a:solidFill>
              </a:rPr>
              <a:t> </a:t>
            </a:r>
            <a:r>
              <a:rPr lang="en" sz="2600">
                <a:solidFill>
                  <a:schemeClr val="dk1"/>
                </a:solidFill>
              </a:rPr>
              <a:t>= </a:t>
            </a:r>
            <a:r>
              <a:rPr i="1" lang="en" sz="2600">
                <a:solidFill>
                  <a:schemeClr val="dk1"/>
                </a:solidFill>
              </a:rPr>
              <a:t>t</a:t>
            </a:r>
            <a:r>
              <a:rPr i="1" lang="en" sz="1700">
                <a:solidFill>
                  <a:schemeClr val="dk1"/>
                </a:solidFill>
              </a:rPr>
              <a:t>pcq</a:t>
            </a:r>
            <a:r>
              <a:rPr lang="en" sz="2600">
                <a:solidFill>
                  <a:schemeClr val="dk1"/>
                </a:solidFill>
              </a:rPr>
              <a:t> + 2</a:t>
            </a:r>
            <a:r>
              <a:rPr i="1" lang="en" sz="2600">
                <a:solidFill>
                  <a:schemeClr val="dk1"/>
                </a:solidFill>
              </a:rPr>
              <a:t>t</a:t>
            </a:r>
            <a:r>
              <a:rPr lang="en" sz="1700">
                <a:solidFill>
                  <a:schemeClr val="dk1"/>
                </a:solidFill>
              </a:rPr>
              <a:t>mux</a:t>
            </a:r>
            <a:r>
              <a:rPr lang="en" sz="2600">
                <a:solidFill>
                  <a:schemeClr val="dk1"/>
                </a:solidFill>
              </a:rPr>
              <a:t> + max[</a:t>
            </a:r>
            <a:r>
              <a:rPr i="1" lang="en" sz="2600">
                <a:solidFill>
                  <a:schemeClr val="dk1"/>
                </a:solidFill>
              </a:rPr>
              <a:t>t</a:t>
            </a:r>
            <a:r>
              <a:rPr lang="en" sz="1700">
                <a:solidFill>
                  <a:schemeClr val="dk1"/>
                </a:solidFill>
              </a:rPr>
              <a:t>ALU </a:t>
            </a:r>
            <a:r>
              <a:rPr lang="en" sz="2600">
                <a:solidFill>
                  <a:schemeClr val="dk1"/>
                </a:solidFill>
              </a:rPr>
              <a:t>+ </a:t>
            </a:r>
            <a:r>
              <a:rPr i="1" lang="en" sz="2600">
                <a:solidFill>
                  <a:schemeClr val="dk1"/>
                </a:solidFill>
              </a:rPr>
              <a:t>t</a:t>
            </a:r>
            <a:r>
              <a:rPr lang="en" sz="1700">
                <a:solidFill>
                  <a:schemeClr val="dk1"/>
                </a:solidFill>
              </a:rPr>
              <a:t>mux</a:t>
            </a:r>
            <a:r>
              <a:rPr lang="en" sz="2600">
                <a:solidFill>
                  <a:schemeClr val="dk1"/>
                </a:solidFill>
              </a:rPr>
              <a:t>, </a:t>
            </a:r>
            <a:r>
              <a:rPr i="1" lang="en" sz="2600">
                <a:solidFill>
                  <a:schemeClr val="dk1"/>
                </a:solidFill>
              </a:rPr>
              <a:t>t</a:t>
            </a:r>
            <a:r>
              <a:rPr lang="en" sz="1700">
                <a:solidFill>
                  <a:schemeClr val="dk1"/>
                </a:solidFill>
              </a:rPr>
              <a:t>mem</a:t>
            </a:r>
            <a:r>
              <a:rPr lang="en" sz="2600">
                <a:solidFill>
                  <a:schemeClr val="dk1"/>
                </a:solidFill>
              </a:rPr>
              <a:t>] + </a:t>
            </a:r>
            <a:r>
              <a:rPr i="1" lang="en" sz="2600">
                <a:solidFill>
                  <a:schemeClr val="dk1"/>
                </a:solidFill>
              </a:rPr>
              <a:t>t</a:t>
            </a:r>
            <a:r>
              <a:rPr lang="en" sz="1700">
                <a:solidFill>
                  <a:schemeClr val="dk1"/>
                </a:solidFill>
              </a:rPr>
              <a:t>setup​</a:t>
            </a:r>
            <a:endParaRPr sz="17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solidFill>
                  <a:schemeClr val="dk1"/>
                </a:solidFill>
              </a:rPr>
              <a:t>     </a:t>
            </a:r>
            <a:r>
              <a:rPr b="1" lang="en" sz="2600">
                <a:solidFill>
                  <a:schemeClr val="dk1"/>
                </a:solidFill>
              </a:rPr>
              <a:t> </a:t>
            </a:r>
            <a:r>
              <a:rPr lang="en" sz="2600">
                <a:solidFill>
                  <a:schemeClr val="dk1"/>
                </a:solidFill>
              </a:rPr>
              <a:t>=</a:t>
            </a:r>
            <a:r>
              <a:rPr i="1" lang="en" sz="2600">
                <a:solidFill>
                  <a:schemeClr val="dk1"/>
                </a:solidFill>
              </a:rPr>
              <a:t> </a:t>
            </a:r>
            <a:r>
              <a:rPr lang="en" sz="2600">
                <a:solidFill>
                  <a:schemeClr val="dk1"/>
                </a:solidFill>
              </a:rPr>
              <a:t>[40 + 2(25) + 200 + 50] ps = </a:t>
            </a:r>
            <a:r>
              <a:rPr b="1" lang="en" sz="2600">
                <a:solidFill>
                  <a:schemeClr val="dk1"/>
                </a:solidFill>
              </a:rPr>
              <a:t>340 ps</a:t>
            </a:r>
            <a:r>
              <a:rPr lang="en" sz="2600">
                <a:solidFill>
                  <a:schemeClr val="dk1"/>
                </a:solidFill>
              </a:rPr>
              <a:t>​</a:t>
            </a:r>
            <a:endParaRPr sz="2600">
              <a:solidFill>
                <a:schemeClr val="dk1"/>
              </a:solidFill>
            </a:endParaRPr>
          </a:p>
          <a:p>
            <a:pPr indent="-368300" lvl="0" marL="3683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700" y="1170125"/>
            <a:ext cx="4809900" cy="3035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State Elements​</a:t>
            </a:r>
            <a:endParaRPr/>
          </a:p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 Instruction and Data memories with a single unified memory – more realistic​ </a:t>
            </a:r>
            <a:endParaRPr sz="1300"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063" y="2272750"/>
            <a:ext cx="7177875" cy="20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Performance Example​</a:t>
            </a:r>
            <a:endParaRPr/>
          </a:p>
        </p:txBody>
      </p:sp>
      <p:sp>
        <p:nvSpPr>
          <p:cNvPr id="432" name="Google Shape;43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For a program with </a:t>
            </a:r>
            <a:r>
              <a:rPr b="1" lang="en" sz="3200">
                <a:solidFill>
                  <a:schemeClr val="dk1"/>
                </a:solidFill>
              </a:rPr>
              <a:t>100 billion</a:t>
            </a:r>
            <a:r>
              <a:rPr lang="en" sz="3200">
                <a:solidFill>
                  <a:schemeClr val="dk1"/>
                </a:solidFill>
              </a:rPr>
              <a:t> instructions executing on a </a:t>
            </a:r>
            <a:r>
              <a:rPr b="1" lang="en" sz="3200">
                <a:solidFill>
                  <a:schemeClr val="dk1"/>
                </a:solidFill>
              </a:rPr>
              <a:t>multicycle</a:t>
            </a:r>
            <a:r>
              <a:rPr lang="en" sz="3200">
                <a:solidFill>
                  <a:schemeClr val="dk1"/>
                </a:solidFill>
              </a:rPr>
              <a:t> ARM processor​</a:t>
            </a:r>
            <a:endParaRPr sz="3200">
              <a:solidFill>
                <a:schemeClr val="dk1"/>
              </a:solidFill>
            </a:endParaRPr>
          </a:p>
          <a:p>
            <a:pPr indent="-447675" lvl="0" marL="146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CPI</a:t>
            </a:r>
            <a:r>
              <a:rPr lang="en" sz="3200">
                <a:solidFill>
                  <a:schemeClr val="dk1"/>
                </a:solidFill>
              </a:rPr>
              <a:t> = 4.12 cycles/instruction​</a:t>
            </a:r>
            <a:endParaRPr sz="3200">
              <a:solidFill>
                <a:schemeClr val="dk1"/>
              </a:solidFill>
            </a:endParaRPr>
          </a:p>
          <a:p>
            <a:pPr indent="-447675" lvl="0" marL="146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Clock cycle time: </a:t>
            </a:r>
            <a:r>
              <a:rPr i="1" lang="en" sz="3200">
                <a:solidFill>
                  <a:schemeClr val="dk1"/>
                </a:solidFill>
              </a:rPr>
              <a:t>T</a:t>
            </a:r>
            <a:r>
              <a:rPr i="1" lang="en">
                <a:solidFill>
                  <a:schemeClr val="dk1"/>
                </a:solidFill>
              </a:rPr>
              <a:t>c2</a:t>
            </a:r>
            <a:r>
              <a:rPr lang="en" sz="3200">
                <a:solidFill>
                  <a:schemeClr val="dk1"/>
                </a:solidFill>
              </a:rPr>
              <a:t> = 340 ps​</a:t>
            </a:r>
            <a:endParaRPr sz="24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0070C0"/>
                </a:solidFill>
              </a:rPr>
              <a:t>Execution Time = </a:t>
            </a:r>
            <a:r>
              <a:rPr b="1" lang="en" sz="2800">
                <a:solidFill>
                  <a:schemeClr val="dk1"/>
                </a:solidFill>
              </a:rPr>
              <a:t>?</a:t>
            </a:r>
            <a:r>
              <a:rPr lang="en" sz="2800">
                <a:solidFill>
                  <a:schemeClr val="dk1"/>
                </a:solidFill>
              </a:rPr>
              <a:t>​</a:t>
            </a:r>
            <a:endParaRPr sz="28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Performance Example​</a:t>
            </a:r>
            <a:endParaRPr/>
          </a:p>
        </p:txBody>
      </p:sp>
      <p:sp>
        <p:nvSpPr>
          <p:cNvPr id="438" name="Google Shape;438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For a program with </a:t>
            </a:r>
            <a:r>
              <a:rPr b="1" lang="en" sz="3200">
                <a:solidFill>
                  <a:schemeClr val="dk1"/>
                </a:solidFill>
              </a:rPr>
              <a:t>100 billion</a:t>
            </a:r>
            <a:r>
              <a:rPr lang="en" sz="3200">
                <a:solidFill>
                  <a:schemeClr val="dk1"/>
                </a:solidFill>
              </a:rPr>
              <a:t> instructions executing on a </a:t>
            </a:r>
            <a:r>
              <a:rPr b="1" lang="en" sz="3200">
                <a:solidFill>
                  <a:schemeClr val="dk1"/>
                </a:solidFill>
              </a:rPr>
              <a:t>multicycle</a:t>
            </a:r>
            <a:r>
              <a:rPr lang="en" sz="3200">
                <a:solidFill>
                  <a:schemeClr val="dk1"/>
                </a:solidFill>
              </a:rPr>
              <a:t> ARM processor​</a:t>
            </a:r>
            <a:endParaRPr sz="3200">
              <a:solidFill>
                <a:schemeClr val="dk1"/>
              </a:solidFill>
            </a:endParaRPr>
          </a:p>
          <a:p>
            <a:pPr indent="-365521" lvl="0" marL="146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7812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CPI</a:t>
            </a:r>
            <a:r>
              <a:rPr lang="en" sz="3200">
                <a:solidFill>
                  <a:schemeClr val="dk1"/>
                </a:solidFill>
              </a:rPr>
              <a:t> = 4.12 cycles/instruction​</a:t>
            </a:r>
            <a:endParaRPr sz="3200">
              <a:solidFill>
                <a:schemeClr val="dk1"/>
              </a:solidFill>
            </a:endParaRPr>
          </a:p>
          <a:p>
            <a:pPr indent="-365521" lvl="0" marL="146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7812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Clock cycle time: </a:t>
            </a:r>
            <a:r>
              <a:rPr i="1" lang="en" sz="3200">
                <a:solidFill>
                  <a:schemeClr val="dk1"/>
                </a:solidFill>
              </a:rPr>
              <a:t>T</a:t>
            </a:r>
            <a:r>
              <a:rPr i="1" lang="en">
                <a:solidFill>
                  <a:schemeClr val="dk1"/>
                </a:solidFill>
              </a:rPr>
              <a:t>c2</a:t>
            </a:r>
            <a:r>
              <a:rPr lang="en" sz="3200">
                <a:solidFill>
                  <a:schemeClr val="dk1"/>
                </a:solidFill>
              </a:rPr>
              <a:t> = 340 ps​</a:t>
            </a:r>
            <a:endParaRPr sz="24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70C0"/>
                </a:solidFill>
              </a:rPr>
              <a:t>Execution Time =  </a:t>
            </a:r>
            <a:r>
              <a:rPr lang="en" sz="2800">
                <a:solidFill>
                  <a:schemeClr val="dk1"/>
                </a:solidFill>
              </a:rPr>
              <a:t>(# instructions) × CPI × </a:t>
            </a:r>
            <a:r>
              <a:rPr i="1" lang="en" sz="2800">
                <a:solidFill>
                  <a:schemeClr val="dk1"/>
                </a:solidFill>
              </a:rPr>
              <a:t>T</a:t>
            </a:r>
            <a:r>
              <a:rPr i="1" lang="en" sz="1850">
                <a:solidFill>
                  <a:schemeClr val="dk1"/>
                </a:solidFill>
              </a:rPr>
              <a:t>c</a:t>
            </a:r>
            <a:r>
              <a:rPr lang="en" sz="1850">
                <a:solidFill>
                  <a:schemeClr val="dk1"/>
                </a:solidFill>
              </a:rPr>
              <a:t>​</a:t>
            </a:r>
            <a:endParaRPr sz="1850">
              <a:solidFill>
                <a:schemeClr val="dk1"/>
              </a:solidFill>
            </a:endParaRPr>
          </a:p>
          <a:p>
            <a:pPr indent="7747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chemeClr val="dk1"/>
                </a:solidFill>
              </a:rPr>
              <a:t>              </a:t>
            </a:r>
            <a:r>
              <a:rPr lang="en" sz="2800">
                <a:solidFill>
                  <a:schemeClr val="dk1"/>
                </a:solidFill>
              </a:rPr>
              <a:t>= (100 × 10</a:t>
            </a:r>
            <a:r>
              <a:rPr lang="en" sz="1850">
                <a:solidFill>
                  <a:schemeClr val="dk1"/>
                </a:solidFill>
              </a:rPr>
              <a:t>9</a:t>
            </a:r>
            <a:r>
              <a:rPr lang="en" sz="2800">
                <a:solidFill>
                  <a:schemeClr val="dk1"/>
                </a:solidFill>
              </a:rPr>
              <a:t>)(4.12)(340  × 10</a:t>
            </a:r>
            <a:r>
              <a:rPr lang="en" sz="1850">
                <a:solidFill>
                  <a:schemeClr val="dk1"/>
                </a:solidFill>
              </a:rPr>
              <a:t>-12</a:t>
            </a:r>
            <a:r>
              <a:rPr lang="en" sz="2800">
                <a:solidFill>
                  <a:schemeClr val="dk1"/>
                </a:solidFill>
              </a:rPr>
              <a:t>)​</a:t>
            </a:r>
            <a:endParaRPr sz="2800">
              <a:solidFill>
                <a:schemeClr val="dk1"/>
              </a:solidFill>
            </a:endParaRPr>
          </a:p>
          <a:p>
            <a:pPr indent="7747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             	= </a:t>
            </a:r>
            <a:r>
              <a:rPr b="1" lang="en" sz="2800">
                <a:solidFill>
                  <a:schemeClr val="dk1"/>
                </a:solidFill>
              </a:rPr>
              <a:t>140 seconds</a:t>
            </a:r>
            <a:endParaRPr b="1" sz="2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  <a:highlight>
                  <a:srgbClr val="EDEBE9"/>
                </a:highlight>
              </a:rPr>
              <a:t>This is </a:t>
            </a:r>
            <a:r>
              <a:rPr b="1" lang="en" sz="3400">
                <a:solidFill>
                  <a:srgbClr val="C00000"/>
                </a:solidFill>
                <a:highlight>
                  <a:srgbClr val="EDEBE9"/>
                </a:highlight>
              </a:rPr>
              <a:t>slower</a:t>
            </a:r>
            <a:r>
              <a:rPr b="1" lang="en" sz="3400">
                <a:solidFill>
                  <a:schemeClr val="dk1"/>
                </a:solidFill>
                <a:highlight>
                  <a:srgbClr val="EDEBE9"/>
                </a:highlight>
              </a:rPr>
              <a:t> than the single-cycle processor (84 sec.)​</a:t>
            </a:r>
            <a:endParaRPr b="1" sz="34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Single-Cycle ARM Processor​</a:t>
            </a:r>
            <a:endParaRPr/>
          </a:p>
        </p:txBody>
      </p:sp>
      <p:sp>
        <p:nvSpPr>
          <p:cNvPr id="444" name="Google Shape;44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25" y="1152474"/>
            <a:ext cx="7052575" cy="38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Multicycle ARM Processor​</a:t>
            </a:r>
            <a:endParaRPr/>
          </a:p>
        </p:txBody>
      </p:sp>
      <p:sp>
        <p:nvSpPr>
          <p:cNvPr id="451" name="Google Shape;451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26" y="1017725"/>
            <a:ext cx="6980575" cy="40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by Side</a:t>
            </a:r>
            <a:endParaRPr/>
          </a:p>
        </p:txBody>
      </p:sp>
      <p:sp>
        <p:nvSpPr>
          <p:cNvPr id="458" name="Google Shape;458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8400"/>
            <a:ext cx="4361501" cy="235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100" y="928850"/>
            <a:ext cx="4676324" cy="27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0"/>
          <p:cNvSpPr txBox="1"/>
          <p:nvPr/>
        </p:nvSpPr>
        <p:spPr>
          <a:xfrm>
            <a:off x="846250" y="3797975"/>
            <a:ext cx="19881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5818E"/>
                </a:solidFill>
                <a:latin typeface="Oswald"/>
                <a:ea typeface="Oswald"/>
                <a:cs typeface="Oswald"/>
                <a:sym typeface="Oswald"/>
              </a:rPr>
              <a:t>Single-Cycle</a:t>
            </a:r>
            <a:endParaRPr sz="2400">
              <a:solidFill>
                <a:srgbClr val="45818E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2" name="Google Shape;462;p60"/>
          <p:cNvSpPr txBox="1"/>
          <p:nvPr/>
        </p:nvSpPr>
        <p:spPr>
          <a:xfrm>
            <a:off x="5962225" y="3899675"/>
            <a:ext cx="19881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55CC"/>
                </a:solidFill>
                <a:latin typeface="Oswald"/>
                <a:ea typeface="Oswald"/>
                <a:cs typeface="Oswald"/>
                <a:sym typeface="Oswald"/>
              </a:rPr>
              <a:t>Multi-Cycle</a:t>
            </a:r>
            <a:endParaRPr sz="2400">
              <a:solidFill>
                <a:srgbClr val="1155C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 Register</a:t>
            </a:r>
            <a:endParaRPr/>
          </a:p>
        </p:txBody>
      </p:sp>
      <p:sp>
        <p:nvSpPr>
          <p:cNvPr id="183" name="Google Shape;18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/>
              <a:t>The instruction is read and stored in a new non-architectural instruction register (IR) so that it is available for future cycles. The IR receives an enable signal, called IRWrite, which is asserted when the IR should be loaded with a new instruction.</a:t>
            </a:r>
            <a:endParaRPr sz="1600"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975" y="2211150"/>
            <a:ext cx="6813374" cy="25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/>
          <p:nvPr/>
        </p:nvSpPr>
        <p:spPr>
          <a:xfrm>
            <a:off x="4238525" y="2718600"/>
            <a:ext cx="1310700" cy="1591500"/>
          </a:xfrm>
          <a:prstGeom prst="ellipse">
            <a:avLst/>
          </a:pr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Datapath: Instruction Fetch​</a:t>
            </a:r>
            <a:endParaRPr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70C0"/>
                </a:solidFill>
              </a:rPr>
              <a:t>STEP 1: </a:t>
            </a:r>
            <a:r>
              <a:rPr lang="en">
                <a:solidFill>
                  <a:schemeClr val="dk1"/>
                </a:solidFill>
              </a:rPr>
              <a:t>Fetch instruction​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LDR Rd, [Rn, imm12]​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575" y="1087476"/>
            <a:ext cx="5573426" cy="10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975" y="2211150"/>
            <a:ext cx="6813374" cy="25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Datapath: LDR Register Read​</a:t>
            </a:r>
            <a:endParaRPr/>
          </a:p>
        </p:txBody>
      </p:sp>
      <p:sp>
        <p:nvSpPr>
          <p:cNvPr id="199" name="Google Shape;19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0070C0"/>
                </a:solidFill>
              </a:rPr>
              <a:t>STEP 2:</a:t>
            </a:r>
            <a:r>
              <a:rPr lang="en">
                <a:solidFill>
                  <a:srgbClr val="0070C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Read source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operands from RF​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LDR Rd, [Rn, imm12]​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575" y="1087476"/>
            <a:ext cx="5573426" cy="10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4000" y="2272249"/>
            <a:ext cx="6046600" cy="28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Datapath: LDR Address​</a:t>
            </a:r>
            <a:endParaRPr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70C0"/>
                </a:solidFill>
              </a:rPr>
              <a:t>STEP 3:</a:t>
            </a:r>
            <a:r>
              <a:rPr lang="en">
                <a:solidFill>
                  <a:srgbClr val="0070C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Compute the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memory address​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LDR Rd, [Rn, imm12]​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575" y="1087476"/>
            <a:ext cx="5573426" cy="10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0" y="2445460"/>
            <a:ext cx="8832300" cy="2670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Multicycle Datapath: LDR Memory Read​</a:t>
            </a:r>
            <a:endParaRPr/>
          </a:p>
        </p:txBody>
      </p:sp>
      <p:sp>
        <p:nvSpPr>
          <p:cNvPr id="215" name="Google Shape;21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70C0"/>
                </a:solidFill>
              </a:rPr>
              <a:t>STEP 4:</a:t>
            </a:r>
            <a:r>
              <a:rPr lang="en">
                <a:solidFill>
                  <a:srgbClr val="0070C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Read data from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memory​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LDR Rd, [Rn, imm12]​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575" y="1087476"/>
            <a:ext cx="5573426" cy="10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45250"/>
            <a:ext cx="8666127" cy="279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